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88" autoAdjust="0"/>
    <p:restoredTop sz="94660"/>
  </p:normalViewPr>
  <p:slideViewPr>
    <p:cSldViewPr snapToGrid="0">
      <p:cViewPr varScale="1">
        <p:scale>
          <a:sx n="72" d="100"/>
          <a:sy n="72" d="100"/>
        </p:scale>
        <p:origin x="8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9D16E-F9B3-4002-9040-C8DB9DF172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2343B5-3B3A-4777-8370-1C38981E21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823C877-7E91-41D5-95BE-45DBEF7276A4}"/>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5" name="Footer Placeholder 4">
            <a:extLst>
              <a:ext uri="{FF2B5EF4-FFF2-40B4-BE49-F238E27FC236}">
                <a16:creationId xmlns:a16="http://schemas.microsoft.com/office/drawing/2014/main" id="{9DB8D113-0E27-4DF3-80E9-42276D8826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47DE0E-80CE-4C34-9191-B01BCA3F6E20}"/>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2973733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483B-98EE-4405-B419-E12668AF89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251BC0-7832-4C1A-B0DA-8EB8187A6A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E5B54A-F8D2-425E-95CA-A0596CCA5629}"/>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5" name="Footer Placeholder 4">
            <a:extLst>
              <a:ext uri="{FF2B5EF4-FFF2-40B4-BE49-F238E27FC236}">
                <a16:creationId xmlns:a16="http://schemas.microsoft.com/office/drawing/2014/main" id="{19B8F7F5-612E-4E2B-8420-B28B9B89F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DC7603-E01A-4383-B917-EBC6F30E26DA}"/>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1649623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62BC05-DB36-44CD-95FC-31919A2DC0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3DA076-4B72-4222-A292-1E0C3B3462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C52E5-936E-4E93-82FC-773F418865AC}"/>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5" name="Footer Placeholder 4">
            <a:extLst>
              <a:ext uri="{FF2B5EF4-FFF2-40B4-BE49-F238E27FC236}">
                <a16:creationId xmlns:a16="http://schemas.microsoft.com/office/drawing/2014/main" id="{D3ED33AC-7B7F-43CC-BAC9-3F2FC68888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33092E-0265-4B0D-9BC2-42AF57B57205}"/>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214390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9EC7E-BE6D-4182-B148-FEC72E7A7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E6BEC-D420-4D97-A46A-576797D8F4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6C372D-8842-46F6-A58C-07EEA6AC0B21}"/>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5" name="Footer Placeholder 4">
            <a:extLst>
              <a:ext uri="{FF2B5EF4-FFF2-40B4-BE49-F238E27FC236}">
                <a16:creationId xmlns:a16="http://schemas.microsoft.com/office/drawing/2014/main" id="{6B2A9E43-00CC-4909-B4BC-766C0B03D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36D11-ECF2-4A2F-A20D-907B602FBD11}"/>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349414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28EA1-4613-49EE-8D42-84CDFB04FD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53CC19-BA8D-49AD-95E9-7B4CED5C4B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B06D17-1AC0-4841-972D-DF63055B36CB}"/>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5" name="Footer Placeholder 4">
            <a:extLst>
              <a:ext uri="{FF2B5EF4-FFF2-40B4-BE49-F238E27FC236}">
                <a16:creationId xmlns:a16="http://schemas.microsoft.com/office/drawing/2014/main" id="{05A537E4-DF52-4D80-8A39-DED3CD7DA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A2A754-89B8-4883-9727-5CB726F95983}"/>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4087310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BF9C7-27ED-499B-8CA4-EDE36B56C3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8045C2-7688-4F7D-81FA-37F0933FB7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5DF73A-FD05-4238-84CB-3F559EE30A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E0AF6F-48B2-4885-960B-B5A70FB55468}"/>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6" name="Footer Placeholder 5">
            <a:extLst>
              <a:ext uri="{FF2B5EF4-FFF2-40B4-BE49-F238E27FC236}">
                <a16:creationId xmlns:a16="http://schemas.microsoft.com/office/drawing/2014/main" id="{4C37C075-43A4-409D-950E-A5F38D3D6B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2F80AC-A650-4B23-B0EE-CE4FD427682B}"/>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59608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868B5-B198-40D7-980E-B03D057B9B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4CAD04-0A16-4CEF-B0B2-57D2667936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4DF9CF-77DE-491F-9E5C-A0C8C6AFBE9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68403-C841-40D8-9C40-0B239A034B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29A431-D9CF-4484-BAFF-D59B52B175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2E0BAF-C91F-4FCF-98DC-0E008FED4C64}"/>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8" name="Footer Placeholder 7">
            <a:extLst>
              <a:ext uri="{FF2B5EF4-FFF2-40B4-BE49-F238E27FC236}">
                <a16:creationId xmlns:a16="http://schemas.microsoft.com/office/drawing/2014/main" id="{E357083A-93D4-4119-912D-FCAAC76246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6BD58D-A40B-43E6-A1AD-BC45CCAC0120}"/>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221327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0A231-E314-4F78-A870-77AE0140E2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924113-7D2F-4DEB-B969-F57BEDE1A14A}"/>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4" name="Footer Placeholder 3">
            <a:extLst>
              <a:ext uri="{FF2B5EF4-FFF2-40B4-BE49-F238E27FC236}">
                <a16:creationId xmlns:a16="http://schemas.microsoft.com/office/drawing/2014/main" id="{212B4FF2-9EAB-4B46-96BE-FA9B7981CD1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55686E-6843-43DC-938F-D35545A7E3C4}"/>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3675971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C23EFA-5CD9-448C-8560-FC3A3A3B2E1A}"/>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3" name="Footer Placeholder 2">
            <a:extLst>
              <a:ext uri="{FF2B5EF4-FFF2-40B4-BE49-F238E27FC236}">
                <a16:creationId xmlns:a16="http://schemas.microsoft.com/office/drawing/2014/main" id="{71A2FB12-EFAD-4C88-ACF5-05005EFC0D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8AD722-59E7-4BA4-B57D-7A93AC7A44D8}"/>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319320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134C-03F7-4A10-91FD-15DC18C18B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0D2FE2-44FF-4D5C-A359-211DE0ABAE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131430-E1FD-4A62-837E-56A3B910AD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F4B003-9E1C-4ADF-95F3-E947C740D64F}"/>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6" name="Footer Placeholder 5">
            <a:extLst>
              <a:ext uri="{FF2B5EF4-FFF2-40B4-BE49-F238E27FC236}">
                <a16:creationId xmlns:a16="http://schemas.microsoft.com/office/drawing/2014/main" id="{706DC452-99C1-47F8-A572-1B7706BADC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BC9432-5CFB-4ADE-8D7C-FA6D424FBFBC}"/>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3193953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8E530-5DDE-411F-8270-ED52AF4EFA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A4A130-D0D2-46B7-8DA6-5C9CAB9BC9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3E9594-12EF-4E2C-AC07-BA5A38F3C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4DF64E-1B3B-4619-A2C9-8F3B120B85ED}"/>
              </a:ext>
            </a:extLst>
          </p:cNvPr>
          <p:cNvSpPr>
            <a:spLocks noGrp="1"/>
          </p:cNvSpPr>
          <p:nvPr>
            <p:ph type="dt" sz="half" idx="10"/>
          </p:nvPr>
        </p:nvSpPr>
        <p:spPr/>
        <p:txBody>
          <a:bodyPr/>
          <a:lstStyle/>
          <a:p>
            <a:fld id="{2CBB8BD8-6E66-4BAF-9786-F437CDC36413}" type="datetimeFigureOut">
              <a:rPr lang="en-US" smtClean="0"/>
              <a:t>10/7/2019</a:t>
            </a:fld>
            <a:endParaRPr lang="en-US"/>
          </a:p>
        </p:txBody>
      </p:sp>
      <p:sp>
        <p:nvSpPr>
          <p:cNvPr id="6" name="Footer Placeholder 5">
            <a:extLst>
              <a:ext uri="{FF2B5EF4-FFF2-40B4-BE49-F238E27FC236}">
                <a16:creationId xmlns:a16="http://schemas.microsoft.com/office/drawing/2014/main" id="{DC81815D-ABD6-4AD9-9649-7A440296B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A96686-DD25-4642-9927-2D7D85DACD3F}"/>
              </a:ext>
            </a:extLst>
          </p:cNvPr>
          <p:cNvSpPr>
            <a:spLocks noGrp="1"/>
          </p:cNvSpPr>
          <p:nvPr>
            <p:ph type="sldNum" sz="quarter" idx="12"/>
          </p:nvPr>
        </p:nvSpPr>
        <p:spPr/>
        <p:txBody>
          <a:bodyPr/>
          <a:lstStyle/>
          <a:p>
            <a:fld id="{5581D552-1DFD-4649-9FBC-9B9743A7E4EA}" type="slidenum">
              <a:rPr lang="en-US" smtClean="0"/>
              <a:t>‹#›</a:t>
            </a:fld>
            <a:endParaRPr lang="en-US"/>
          </a:p>
        </p:txBody>
      </p:sp>
    </p:spTree>
    <p:extLst>
      <p:ext uri="{BB962C8B-B14F-4D97-AF65-F5344CB8AC3E}">
        <p14:creationId xmlns:p14="http://schemas.microsoft.com/office/powerpoint/2010/main" val="3209957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63B975-9129-4371-8578-CB327EED51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A312E2-5357-44AF-B09F-908D62B7E3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520CC-0FE4-45B4-B8AA-793362B409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B8BD8-6E66-4BAF-9786-F437CDC36413}" type="datetimeFigureOut">
              <a:rPr lang="en-US" smtClean="0"/>
              <a:t>10/7/2019</a:t>
            </a:fld>
            <a:endParaRPr lang="en-US"/>
          </a:p>
        </p:txBody>
      </p:sp>
      <p:sp>
        <p:nvSpPr>
          <p:cNvPr id="5" name="Footer Placeholder 4">
            <a:extLst>
              <a:ext uri="{FF2B5EF4-FFF2-40B4-BE49-F238E27FC236}">
                <a16:creationId xmlns:a16="http://schemas.microsoft.com/office/drawing/2014/main" id="{85DDA5B9-66B4-42B9-A307-6FC9A52CED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3AF597-6A55-458F-89A9-5616532DB0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1D552-1DFD-4649-9FBC-9B9743A7E4EA}" type="slidenum">
              <a:rPr lang="en-US" smtClean="0"/>
              <a:t>‹#›</a:t>
            </a:fld>
            <a:endParaRPr lang="en-US"/>
          </a:p>
        </p:txBody>
      </p:sp>
    </p:spTree>
    <p:extLst>
      <p:ext uri="{BB962C8B-B14F-4D97-AF65-F5344CB8AC3E}">
        <p14:creationId xmlns:p14="http://schemas.microsoft.com/office/powerpoint/2010/main" val="181312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CDB48-DBAE-410D-998D-0DFA35F8FE52}"/>
              </a:ext>
            </a:extLst>
          </p:cNvPr>
          <p:cNvSpPr>
            <a:spLocks noGrp="1"/>
          </p:cNvSpPr>
          <p:nvPr>
            <p:ph type="ctrTitle"/>
          </p:nvPr>
        </p:nvSpPr>
        <p:spPr/>
        <p:txBody>
          <a:bodyPr/>
          <a:lstStyle/>
          <a:p>
            <a:r>
              <a:rPr lang="en-US" b="1" dirty="0">
                <a:solidFill>
                  <a:schemeClr val="accent1">
                    <a:lumMod val="75000"/>
                  </a:schemeClr>
                </a:solidFill>
                <a:latin typeface="Arial" panose="020B0604020202020204" pitchFamily="34" charset="0"/>
                <a:cs typeface="Arial" panose="020B0604020202020204" pitchFamily="34" charset="0"/>
              </a:rPr>
              <a:t>Machine Learning:</a:t>
            </a:r>
          </a:p>
        </p:txBody>
      </p:sp>
      <p:sp>
        <p:nvSpPr>
          <p:cNvPr id="3" name="Subtitle 2">
            <a:extLst>
              <a:ext uri="{FF2B5EF4-FFF2-40B4-BE49-F238E27FC236}">
                <a16:creationId xmlns:a16="http://schemas.microsoft.com/office/drawing/2014/main" id="{2F13AA08-1C5D-445D-9AAE-6BAB04F605FB}"/>
              </a:ext>
            </a:extLst>
          </p:cNvPr>
          <p:cNvSpPr>
            <a:spLocks noGrp="1"/>
          </p:cNvSpPr>
          <p:nvPr>
            <p:ph type="subTitle" idx="1"/>
          </p:nvPr>
        </p:nvSpPr>
        <p:spPr/>
        <p:txBody>
          <a:bodyPr/>
          <a:lstStyle/>
          <a:p>
            <a:r>
              <a:rPr lang="en-US" dirty="0">
                <a:solidFill>
                  <a:schemeClr val="accent1">
                    <a:lumMod val="75000"/>
                  </a:schemeClr>
                </a:solidFill>
              </a:rPr>
              <a:t>Learning from Data Using Linear Regression </a:t>
            </a:r>
          </a:p>
          <a:p>
            <a:r>
              <a:rPr lang="en-US" dirty="0">
                <a:solidFill>
                  <a:schemeClr val="accent1">
                    <a:lumMod val="75000"/>
                  </a:schemeClr>
                </a:solidFill>
              </a:rPr>
              <a:t> </a:t>
            </a:r>
          </a:p>
          <a:p>
            <a:r>
              <a:rPr lang="en-US" dirty="0">
                <a:solidFill>
                  <a:schemeClr val="accent1">
                    <a:lumMod val="75000"/>
                  </a:schemeClr>
                </a:solidFill>
              </a:rPr>
              <a:t>Wright Analytics</a:t>
            </a:r>
          </a:p>
        </p:txBody>
      </p:sp>
    </p:spTree>
    <p:extLst>
      <p:ext uri="{BB962C8B-B14F-4D97-AF65-F5344CB8AC3E}">
        <p14:creationId xmlns:p14="http://schemas.microsoft.com/office/powerpoint/2010/main" val="236967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9BA0E-2921-4391-B234-8EEAFB773AAD}"/>
              </a:ext>
            </a:extLst>
          </p:cNvPr>
          <p:cNvSpPr>
            <a:spLocks noGrp="1"/>
          </p:cNvSpPr>
          <p:nvPr>
            <p:ph type="title"/>
          </p:nvPr>
        </p:nvSpPr>
        <p:spPr/>
        <p:txBody>
          <a:bodyPr/>
          <a:lstStyle/>
          <a:p>
            <a:pPr algn="ctr"/>
            <a:r>
              <a:rPr lang="en-US" dirty="0">
                <a:solidFill>
                  <a:schemeClr val="accent1">
                    <a:lumMod val="75000"/>
                  </a:schemeClr>
                </a:solidFill>
              </a:rPr>
              <a:t>Project Results: Overview </a:t>
            </a:r>
          </a:p>
        </p:txBody>
      </p:sp>
      <p:sp>
        <p:nvSpPr>
          <p:cNvPr id="3" name="Content Placeholder 2">
            <a:extLst>
              <a:ext uri="{FF2B5EF4-FFF2-40B4-BE49-F238E27FC236}">
                <a16:creationId xmlns:a16="http://schemas.microsoft.com/office/drawing/2014/main" id="{735A6771-20A5-4908-A943-0DF237C7140F}"/>
              </a:ext>
            </a:extLst>
          </p:cNvPr>
          <p:cNvSpPr>
            <a:spLocks noGrp="1"/>
          </p:cNvSpPr>
          <p:nvPr>
            <p:ph idx="1"/>
          </p:nvPr>
        </p:nvSpPr>
        <p:spPr/>
        <p:txBody>
          <a:bodyPr/>
          <a:lstStyle/>
          <a:p>
            <a:pPr marL="0" indent="0">
              <a:buNone/>
            </a:pPr>
            <a:endParaRPr lang="en-US" dirty="0"/>
          </a:p>
          <a:p>
            <a:r>
              <a:rPr lang="en-US" dirty="0"/>
              <a:t>In the project </a:t>
            </a:r>
            <a:r>
              <a:rPr lang="en-US" b="1" i="1" dirty="0"/>
              <a:t>Machine Learning: Learning from Data Using Linear Regression</a:t>
            </a:r>
            <a:r>
              <a:rPr lang="en-US" dirty="0"/>
              <a:t>, we describe how we search for a robust linear regression model we can use to predict a vehicle’s </a:t>
            </a:r>
            <a:r>
              <a:rPr lang="en-US" b="1" i="1" dirty="0">
                <a:solidFill>
                  <a:srgbClr val="FF0000"/>
                </a:solidFill>
              </a:rPr>
              <a:t>miles per gallon</a:t>
            </a:r>
            <a:r>
              <a:rPr lang="en-US" dirty="0"/>
              <a:t> rating based on vehicle </a:t>
            </a:r>
            <a:r>
              <a:rPr lang="en-US" b="1" i="1" dirty="0">
                <a:solidFill>
                  <a:srgbClr val="FF0000"/>
                </a:solidFill>
              </a:rPr>
              <a:t>features</a:t>
            </a:r>
          </a:p>
          <a:p>
            <a:pPr marL="0" indent="0">
              <a:buNone/>
            </a:pPr>
            <a:endParaRPr lang="en-US" dirty="0">
              <a:solidFill>
                <a:srgbClr val="FF0000"/>
              </a:solidFill>
            </a:endParaRPr>
          </a:p>
          <a:p>
            <a:r>
              <a:rPr lang="en-US" dirty="0"/>
              <a:t>In the project, we present our modeling process and search for robust linear regression models</a:t>
            </a:r>
          </a:p>
          <a:p>
            <a:endParaRPr lang="en-US" b="1" i="1" dirty="0">
              <a:solidFill>
                <a:srgbClr val="FF0000"/>
              </a:solidFill>
            </a:endParaRPr>
          </a:p>
          <a:p>
            <a:endParaRPr lang="en-US" dirty="0"/>
          </a:p>
        </p:txBody>
      </p:sp>
    </p:spTree>
    <p:extLst>
      <p:ext uri="{BB962C8B-B14F-4D97-AF65-F5344CB8AC3E}">
        <p14:creationId xmlns:p14="http://schemas.microsoft.com/office/powerpoint/2010/main" val="3858374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C1AF1-F7AD-4568-A840-D8476BBDDD7C}"/>
              </a:ext>
            </a:extLst>
          </p:cNvPr>
          <p:cNvSpPr>
            <a:spLocks noGrp="1"/>
          </p:cNvSpPr>
          <p:nvPr>
            <p:ph type="title"/>
          </p:nvPr>
        </p:nvSpPr>
        <p:spPr/>
        <p:txBody>
          <a:bodyPr/>
          <a:lstStyle/>
          <a:p>
            <a:pPr algn="ctr"/>
            <a:r>
              <a:rPr lang="en-US" dirty="0">
                <a:solidFill>
                  <a:schemeClr val="accent1">
                    <a:lumMod val="75000"/>
                  </a:schemeClr>
                </a:solidFill>
              </a:rPr>
              <a:t>Project Results: Overview</a:t>
            </a:r>
          </a:p>
        </p:txBody>
      </p:sp>
      <p:sp>
        <p:nvSpPr>
          <p:cNvPr id="3" name="Content Placeholder 2">
            <a:extLst>
              <a:ext uri="{FF2B5EF4-FFF2-40B4-BE49-F238E27FC236}">
                <a16:creationId xmlns:a16="http://schemas.microsoft.com/office/drawing/2014/main" id="{ED87F38A-B49E-4EE9-91C6-408EEB785257}"/>
              </a:ext>
            </a:extLst>
          </p:cNvPr>
          <p:cNvSpPr>
            <a:spLocks noGrp="1"/>
          </p:cNvSpPr>
          <p:nvPr>
            <p:ph idx="1"/>
          </p:nvPr>
        </p:nvSpPr>
        <p:spPr/>
        <p:txBody>
          <a:bodyPr/>
          <a:lstStyle/>
          <a:p>
            <a:endParaRPr lang="en-US" dirty="0"/>
          </a:p>
          <a:p>
            <a:r>
              <a:rPr lang="en-US" dirty="0"/>
              <a:t>The “best” linear regression models we were able to find contain </a:t>
            </a:r>
            <a:r>
              <a:rPr lang="en-US" b="1" i="1" dirty="0">
                <a:solidFill>
                  <a:srgbClr val="FF0000"/>
                </a:solidFill>
              </a:rPr>
              <a:t>transformed </a:t>
            </a:r>
            <a:r>
              <a:rPr lang="en-US" dirty="0"/>
              <a:t>variables </a:t>
            </a:r>
          </a:p>
          <a:p>
            <a:endParaRPr lang="en-US" dirty="0"/>
          </a:p>
          <a:p>
            <a:r>
              <a:rPr lang="en-US" dirty="0"/>
              <a:t>Transformations of variables are often used to obtain </a:t>
            </a:r>
            <a:r>
              <a:rPr lang="en-US" b="1" i="1" dirty="0">
                <a:solidFill>
                  <a:srgbClr val="FF0000"/>
                </a:solidFill>
              </a:rPr>
              <a:t>linearity </a:t>
            </a:r>
            <a:r>
              <a:rPr lang="en-US" dirty="0"/>
              <a:t>or capture </a:t>
            </a:r>
            <a:r>
              <a:rPr lang="en-US" b="1" i="1" dirty="0">
                <a:solidFill>
                  <a:srgbClr val="FF0000"/>
                </a:solidFill>
              </a:rPr>
              <a:t>non-linear</a:t>
            </a:r>
            <a:r>
              <a:rPr lang="en-US" dirty="0"/>
              <a:t> relationships that appear to be present </a:t>
            </a:r>
          </a:p>
          <a:p>
            <a:endParaRPr lang="en-US" dirty="0"/>
          </a:p>
          <a:p>
            <a:r>
              <a:rPr lang="en-US" dirty="0"/>
              <a:t>During our search, we were able to find a robust simple and multiple linear regression model. We next discuss them </a:t>
            </a:r>
          </a:p>
        </p:txBody>
      </p:sp>
    </p:spTree>
    <p:extLst>
      <p:ext uri="{BB962C8B-B14F-4D97-AF65-F5344CB8AC3E}">
        <p14:creationId xmlns:p14="http://schemas.microsoft.com/office/powerpoint/2010/main" val="683441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09DF2-565B-4E36-9F6C-04A5BD29EFD4}"/>
              </a:ext>
            </a:extLst>
          </p:cNvPr>
          <p:cNvSpPr>
            <a:spLocks noGrp="1"/>
          </p:cNvSpPr>
          <p:nvPr>
            <p:ph type="title"/>
          </p:nvPr>
        </p:nvSpPr>
        <p:spPr/>
        <p:txBody>
          <a:bodyPr/>
          <a:lstStyle/>
          <a:p>
            <a:pPr algn="ctr"/>
            <a:r>
              <a:rPr lang="en-US" dirty="0">
                <a:solidFill>
                  <a:schemeClr val="accent1">
                    <a:lumMod val="75000"/>
                  </a:schemeClr>
                </a:solidFill>
              </a:rPr>
              <a:t>Project Results: Simple Linear Regression </a:t>
            </a:r>
          </a:p>
        </p:txBody>
      </p:sp>
      <p:sp>
        <p:nvSpPr>
          <p:cNvPr id="3" name="Content Placeholder 2">
            <a:extLst>
              <a:ext uri="{FF2B5EF4-FFF2-40B4-BE49-F238E27FC236}">
                <a16:creationId xmlns:a16="http://schemas.microsoft.com/office/drawing/2014/main" id="{568DDF52-C477-46F7-AFA7-853FB3394EEE}"/>
              </a:ext>
            </a:extLst>
          </p:cNvPr>
          <p:cNvSpPr>
            <a:spLocks noGrp="1"/>
          </p:cNvSpPr>
          <p:nvPr>
            <p:ph idx="1"/>
          </p:nvPr>
        </p:nvSpPr>
        <p:spPr/>
        <p:txBody>
          <a:bodyPr/>
          <a:lstStyle/>
          <a:p>
            <a:endParaRPr lang="en-US" dirty="0"/>
          </a:p>
          <a:p>
            <a:r>
              <a:rPr lang="en-US" dirty="0"/>
              <a:t>We applied natural logarithm transforms to the data contained in the dependent </a:t>
            </a:r>
            <a:r>
              <a:rPr lang="en-US" b="1" i="1" dirty="0">
                <a:solidFill>
                  <a:srgbClr val="FF0000"/>
                </a:solidFill>
              </a:rPr>
              <a:t>mpg </a:t>
            </a:r>
            <a:r>
              <a:rPr lang="en-US" dirty="0"/>
              <a:t>and independent variable </a:t>
            </a:r>
            <a:r>
              <a:rPr lang="en-US" b="1" i="1" dirty="0">
                <a:solidFill>
                  <a:srgbClr val="FF0000"/>
                </a:solidFill>
              </a:rPr>
              <a:t>horsepower</a:t>
            </a:r>
            <a:r>
              <a:rPr lang="en-US" dirty="0"/>
              <a:t> to obtain linearity. The scatterplot found below shows this </a:t>
            </a:r>
          </a:p>
          <a:p>
            <a:endParaRPr lang="en-US" dirty="0"/>
          </a:p>
          <a:p>
            <a:endParaRPr lang="en-US" dirty="0"/>
          </a:p>
        </p:txBody>
      </p:sp>
      <p:pic>
        <p:nvPicPr>
          <p:cNvPr id="4" name="Picture 3">
            <a:extLst>
              <a:ext uri="{FF2B5EF4-FFF2-40B4-BE49-F238E27FC236}">
                <a16:creationId xmlns:a16="http://schemas.microsoft.com/office/drawing/2014/main" id="{76864062-4966-4BB9-9E04-53B857B8714D}"/>
              </a:ext>
            </a:extLst>
          </p:cNvPr>
          <p:cNvPicPr>
            <a:picLocks noChangeAspect="1"/>
          </p:cNvPicPr>
          <p:nvPr/>
        </p:nvPicPr>
        <p:blipFill>
          <a:blip r:embed="rId2"/>
          <a:stretch>
            <a:fillRect/>
          </a:stretch>
        </p:blipFill>
        <p:spPr>
          <a:xfrm>
            <a:off x="3548381" y="3556950"/>
            <a:ext cx="5095238" cy="3057143"/>
          </a:xfrm>
          <a:prstGeom prst="rect">
            <a:avLst/>
          </a:prstGeom>
        </p:spPr>
      </p:pic>
    </p:spTree>
    <p:extLst>
      <p:ext uri="{BB962C8B-B14F-4D97-AF65-F5344CB8AC3E}">
        <p14:creationId xmlns:p14="http://schemas.microsoft.com/office/powerpoint/2010/main" val="372095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0D7A9-5228-48D7-AE95-01652CB8ADF7}"/>
              </a:ext>
            </a:extLst>
          </p:cNvPr>
          <p:cNvSpPr>
            <a:spLocks noGrp="1"/>
          </p:cNvSpPr>
          <p:nvPr>
            <p:ph type="title"/>
          </p:nvPr>
        </p:nvSpPr>
        <p:spPr/>
        <p:txBody>
          <a:bodyPr/>
          <a:lstStyle/>
          <a:p>
            <a:pPr algn="ctr"/>
            <a:r>
              <a:rPr lang="en-US" dirty="0">
                <a:solidFill>
                  <a:schemeClr val="accent1">
                    <a:lumMod val="75000"/>
                  </a:schemeClr>
                </a:solidFill>
              </a:rPr>
              <a:t>Project Results: Simple Linear Regression</a:t>
            </a:r>
          </a:p>
        </p:txBody>
      </p:sp>
      <p:sp>
        <p:nvSpPr>
          <p:cNvPr id="3" name="Content Placeholder 2">
            <a:extLst>
              <a:ext uri="{FF2B5EF4-FFF2-40B4-BE49-F238E27FC236}">
                <a16:creationId xmlns:a16="http://schemas.microsoft.com/office/drawing/2014/main" id="{56BD0207-649F-495A-93A1-B6BD36D00EC2}"/>
              </a:ext>
            </a:extLst>
          </p:cNvPr>
          <p:cNvSpPr>
            <a:spLocks noGrp="1"/>
          </p:cNvSpPr>
          <p:nvPr>
            <p:ph idx="1"/>
          </p:nvPr>
        </p:nvSpPr>
        <p:spPr/>
        <p:txBody>
          <a:bodyPr/>
          <a:lstStyle/>
          <a:p>
            <a:endParaRPr lang="en-US" dirty="0"/>
          </a:p>
          <a:p>
            <a:r>
              <a:rPr lang="en-US" dirty="0"/>
              <a:t>A scatterplot with the estimated model is found below. The solid black line is the estimated model </a:t>
            </a:r>
          </a:p>
        </p:txBody>
      </p:sp>
      <p:pic>
        <p:nvPicPr>
          <p:cNvPr id="4" name="Picture 3">
            <a:extLst>
              <a:ext uri="{FF2B5EF4-FFF2-40B4-BE49-F238E27FC236}">
                <a16:creationId xmlns:a16="http://schemas.microsoft.com/office/drawing/2014/main" id="{983B5C66-3041-4018-BA9D-C2C7019BB5EB}"/>
              </a:ext>
            </a:extLst>
          </p:cNvPr>
          <p:cNvPicPr>
            <a:picLocks noChangeAspect="1"/>
          </p:cNvPicPr>
          <p:nvPr/>
        </p:nvPicPr>
        <p:blipFill>
          <a:blip r:embed="rId2"/>
          <a:stretch>
            <a:fillRect/>
          </a:stretch>
        </p:blipFill>
        <p:spPr>
          <a:xfrm>
            <a:off x="3439510" y="3254757"/>
            <a:ext cx="5095238" cy="3057143"/>
          </a:xfrm>
          <a:prstGeom prst="rect">
            <a:avLst/>
          </a:prstGeom>
        </p:spPr>
      </p:pic>
    </p:spTree>
    <p:extLst>
      <p:ext uri="{BB962C8B-B14F-4D97-AF65-F5344CB8AC3E}">
        <p14:creationId xmlns:p14="http://schemas.microsoft.com/office/powerpoint/2010/main" val="3803024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80480-5FF7-4B3F-A41E-A8505B12BEF9}"/>
              </a:ext>
            </a:extLst>
          </p:cNvPr>
          <p:cNvSpPr>
            <a:spLocks noGrp="1"/>
          </p:cNvSpPr>
          <p:nvPr>
            <p:ph type="title"/>
          </p:nvPr>
        </p:nvSpPr>
        <p:spPr/>
        <p:txBody>
          <a:bodyPr/>
          <a:lstStyle/>
          <a:p>
            <a:pPr algn="ctr"/>
            <a:r>
              <a:rPr lang="en-US" dirty="0">
                <a:solidFill>
                  <a:schemeClr val="accent1">
                    <a:lumMod val="75000"/>
                  </a:schemeClr>
                </a:solidFill>
              </a:rPr>
              <a:t>Project Results: Simple Linear Regression </a:t>
            </a:r>
          </a:p>
        </p:txBody>
      </p:sp>
      <p:sp>
        <p:nvSpPr>
          <p:cNvPr id="3" name="Content Placeholder 2">
            <a:extLst>
              <a:ext uri="{FF2B5EF4-FFF2-40B4-BE49-F238E27FC236}">
                <a16:creationId xmlns:a16="http://schemas.microsoft.com/office/drawing/2014/main" id="{15544A66-51AC-4A9D-BB98-2876202F05D4}"/>
              </a:ext>
            </a:extLst>
          </p:cNvPr>
          <p:cNvSpPr>
            <a:spLocks noGrp="1"/>
          </p:cNvSpPr>
          <p:nvPr>
            <p:ph idx="1"/>
          </p:nvPr>
        </p:nvSpPr>
        <p:spPr/>
        <p:txBody>
          <a:bodyPr/>
          <a:lstStyle/>
          <a:p>
            <a:endParaRPr lang="en-US" dirty="0"/>
          </a:p>
          <a:p>
            <a:r>
              <a:rPr lang="en-US" dirty="0"/>
              <a:t>The estimated model written down is</a:t>
            </a:r>
          </a:p>
          <a:p>
            <a:endParaRPr lang="en-US" dirty="0"/>
          </a:p>
          <a:p>
            <a:endParaRPr lang="en-US" dirty="0"/>
          </a:p>
          <a:p>
            <a:pPr marL="0" indent="0">
              <a:buNone/>
            </a:pPr>
            <a:r>
              <a:rPr lang="en-US" dirty="0"/>
              <a:t>   where the ^ symbol indicates an </a:t>
            </a:r>
            <a:r>
              <a:rPr lang="en-US" b="1" i="1" dirty="0">
                <a:solidFill>
                  <a:srgbClr val="FF0000"/>
                </a:solidFill>
              </a:rPr>
              <a:t>estimation</a:t>
            </a:r>
          </a:p>
          <a:p>
            <a:pPr marL="0" indent="0">
              <a:buNone/>
            </a:pPr>
            <a:endParaRPr lang="en-US" b="1" i="1" dirty="0">
              <a:solidFill>
                <a:srgbClr val="FF0000"/>
              </a:solidFill>
            </a:endParaRPr>
          </a:p>
          <a:p>
            <a:pPr marL="0" indent="0">
              <a:buNone/>
            </a:pPr>
            <a:r>
              <a:rPr lang="en-US" dirty="0"/>
              <a:t> </a:t>
            </a:r>
          </a:p>
        </p:txBody>
      </p:sp>
      <p:pic>
        <p:nvPicPr>
          <p:cNvPr id="9" name="Picture 8">
            <a:extLst>
              <a:ext uri="{FF2B5EF4-FFF2-40B4-BE49-F238E27FC236}">
                <a16:creationId xmlns:a16="http://schemas.microsoft.com/office/drawing/2014/main" id="{FC34AC0F-A856-4865-8FD9-61A97A9B40CE}"/>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2699026" y="3110486"/>
            <a:ext cx="7091199" cy="424533"/>
          </a:xfrm>
          <a:prstGeom prst="rect">
            <a:avLst/>
          </a:prstGeom>
        </p:spPr>
      </p:pic>
    </p:spTree>
    <p:extLst>
      <p:ext uri="{BB962C8B-B14F-4D97-AF65-F5344CB8AC3E}">
        <p14:creationId xmlns:p14="http://schemas.microsoft.com/office/powerpoint/2010/main" val="1656983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F4AB3-7CA3-42A3-AC2C-19C1382E5654}"/>
              </a:ext>
            </a:extLst>
          </p:cNvPr>
          <p:cNvSpPr>
            <a:spLocks noGrp="1"/>
          </p:cNvSpPr>
          <p:nvPr>
            <p:ph type="title"/>
          </p:nvPr>
        </p:nvSpPr>
        <p:spPr/>
        <p:txBody>
          <a:bodyPr/>
          <a:lstStyle/>
          <a:p>
            <a:r>
              <a:rPr lang="en-US" dirty="0">
                <a:solidFill>
                  <a:schemeClr val="accent1">
                    <a:lumMod val="75000"/>
                  </a:schemeClr>
                </a:solidFill>
              </a:rPr>
              <a:t>Project Results: Simple Linear Regression</a:t>
            </a:r>
          </a:p>
        </p:txBody>
      </p:sp>
      <p:sp>
        <p:nvSpPr>
          <p:cNvPr id="3" name="Content Placeholder 2">
            <a:extLst>
              <a:ext uri="{FF2B5EF4-FFF2-40B4-BE49-F238E27FC236}">
                <a16:creationId xmlns:a16="http://schemas.microsoft.com/office/drawing/2014/main" id="{8860F766-A49C-4D93-942E-B770A177B113}"/>
              </a:ext>
            </a:extLst>
          </p:cNvPr>
          <p:cNvSpPr>
            <a:spLocks noGrp="1"/>
          </p:cNvSpPr>
          <p:nvPr>
            <p:ph idx="1"/>
          </p:nvPr>
        </p:nvSpPr>
        <p:spPr>
          <a:xfrm>
            <a:off x="838200" y="1825625"/>
            <a:ext cx="10515600" cy="4787210"/>
          </a:xfrm>
        </p:spPr>
        <p:txBody>
          <a:bodyPr>
            <a:normAutofit fontScale="92500" lnSpcReduction="20000"/>
          </a:bodyPr>
          <a:lstStyle/>
          <a:p>
            <a:endParaRPr lang="en-US" dirty="0"/>
          </a:p>
          <a:p>
            <a:r>
              <a:rPr lang="en-US" sz="3000" dirty="0"/>
              <a:t>So for a car with that has a 150 horsepower engine, we expect that vehicles mpg to be</a:t>
            </a:r>
          </a:p>
          <a:p>
            <a:endParaRPr lang="en-US" dirty="0"/>
          </a:p>
          <a:p>
            <a:endParaRPr lang="en-US" dirty="0"/>
          </a:p>
          <a:p>
            <a:endParaRPr lang="en-US" dirty="0"/>
          </a:p>
          <a:p>
            <a:r>
              <a:rPr lang="en-US" sz="3000" b="1" i="1" dirty="0">
                <a:solidFill>
                  <a:srgbClr val="FF0000"/>
                </a:solidFill>
              </a:rPr>
              <a:t>Note, the original values of the variable horsepower have been divided by 10</a:t>
            </a:r>
          </a:p>
          <a:p>
            <a:endParaRPr lang="en-US" sz="3300" b="1" i="1" dirty="0">
              <a:solidFill>
                <a:srgbClr val="FF0000"/>
              </a:solidFill>
            </a:endParaRPr>
          </a:p>
          <a:p>
            <a:r>
              <a:rPr lang="en-US" sz="3000" dirty="0"/>
              <a:t>So the predicted value in the transformed scale is 2.74. Exponentiating the result yields 15.49 miles per gallon</a:t>
            </a:r>
          </a:p>
          <a:p>
            <a:pPr marL="0" indent="0">
              <a:buNone/>
            </a:pPr>
            <a:r>
              <a:rPr lang="en-US" sz="3000" dirty="0"/>
              <a:t> </a:t>
            </a:r>
          </a:p>
        </p:txBody>
      </p:sp>
      <p:pic>
        <p:nvPicPr>
          <p:cNvPr id="9" name="Picture 8">
            <a:extLst>
              <a:ext uri="{FF2B5EF4-FFF2-40B4-BE49-F238E27FC236}">
                <a16:creationId xmlns:a16="http://schemas.microsoft.com/office/drawing/2014/main" id="{B680A861-0A9F-4943-A6B7-C7A300971068}"/>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2930133" y="3216733"/>
            <a:ext cx="6331734" cy="424533"/>
          </a:xfrm>
          <a:prstGeom prst="rect">
            <a:avLst/>
          </a:prstGeom>
        </p:spPr>
      </p:pic>
    </p:spTree>
    <p:extLst>
      <p:ext uri="{BB962C8B-B14F-4D97-AF65-F5344CB8AC3E}">
        <p14:creationId xmlns:p14="http://schemas.microsoft.com/office/powerpoint/2010/main" val="1521860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ECB02-B291-491D-AE4B-396668BE3B53}"/>
              </a:ext>
            </a:extLst>
          </p:cNvPr>
          <p:cNvSpPr>
            <a:spLocks noGrp="1"/>
          </p:cNvSpPr>
          <p:nvPr>
            <p:ph type="title"/>
          </p:nvPr>
        </p:nvSpPr>
        <p:spPr/>
        <p:txBody>
          <a:bodyPr/>
          <a:lstStyle/>
          <a:p>
            <a:pPr algn="ctr"/>
            <a:r>
              <a:rPr lang="en-US" dirty="0">
                <a:solidFill>
                  <a:schemeClr val="accent1">
                    <a:lumMod val="75000"/>
                  </a:schemeClr>
                </a:solidFill>
              </a:rPr>
              <a:t>Project Results: Multiple Linear Regression</a:t>
            </a:r>
          </a:p>
        </p:txBody>
      </p:sp>
      <p:sp>
        <p:nvSpPr>
          <p:cNvPr id="3" name="Content Placeholder 2">
            <a:extLst>
              <a:ext uri="{FF2B5EF4-FFF2-40B4-BE49-F238E27FC236}">
                <a16:creationId xmlns:a16="http://schemas.microsoft.com/office/drawing/2014/main" id="{531D7B90-1988-4757-B8B0-7882C44667D2}"/>
              </a:ext>
            </a:extLst>
          </p:cNvPr>
          <p:cNvSpPr>
            <a:spLocks noGrp="1"/>
          </p:cNvSpPr>
          <p:nvPr>
            <p:ph idx="1"/>
          </p:nvPr>
        </p:nvSpPr>
        <p:spPr/>
        <p:txBody>
          <a:bodyPr/>
          <a:lstStyle/>
          <a:p>
            <a:pPr marL="0" indent="0">
              <a:buNone/>
            </a:pPr>
            <a:endParaRPr lang="en-US" b="1" i="1" dirty="0">
              <a:solidFill>
                <a:srgbClr val="FF0000"/>
              </a:solidFill>
            </a:endParaRPr>
          </a:p>
          <a:p>
            <a:r>
              <a:rPr lang="en-US" dirty="0"/>
              <a:t>To assess linearity in multiple linear regression, we produce </a:t>
            </a:r>
            <a:r>
              <a:rPr lang="en-US" b="1" i="1" dirty="0">
                <a:solidFill>
                  <a:srgbClr val="FF0000"/>
                </a:solidFill>
              </a:rPr>
              <a:t>scatter plot matrices</a:t>
            </a:r>
            <a:endParaRPr lang="en-US" dirty="0"/>
          </a:p>
        </p:txBody>
      </p:sp>
      <p:pic>
        <p:nvPicPr>
          <p:cNvPr id="6" name="Picture 5">
            <a:extLst>
              <a:ext uri="{FF2B5EF4-FFF2-40B4-BE49-F238E27FC236}">
                <a16:creationId xmlns:a16="http://schemas.microsoft.com/office/drawing/2014/main" id="{364D4951-6730-4F8F-AD0A-2485B5FACE5F}"/>
              </a:ext>
            </a:extLst>
          </p:cNvPr>
          <p:cNvPicPr>
            <a:picLocks noChangeAspect="1"/>
          </p:cNvPicPr>
          <p:nvPr/>
        </p:nvPicPr>
        <p:blipFill>
          <a:blip r:embed="rId2"/>
          <a:stretch>
            <a:fillRect/>
          </a:stretch>
        </p:blipFill>
        <p:spPr>
          <a:xfrm>
            <a:off x="3415859" y="3254757"/>
            <a:ext cx="5095238" cy="3057143"/>
          </a:xfrm>
          <a:prstGeom prst="rect">
            <a:avLst/>
          </a:prstGeom>
        </p:spPr>
      </p:pic>
    </p:spTree>
    <p:extLst>
      <p:ext uri="{BB962C8B-B14F-4D97-AF65-F5344CB8AC3E}">
        <p14:creationId xmlns:p14="http://schemas.microsoft.com/office/powerpoint/2010/main" val="3840016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57441-EF0E-4FF4-A0C3-DC24451F0F29}"/>
              </a:ext>
            </a:extLst>
          </p:cNvPr>
          <p:cNvSpPr>
            <a:spLocks noGrp="1"/>
          </p:cNvSpPr>
          <p:nvPr>
            <p:ph type="title"/>
          </p:nvPr>
        </p:nvSpPr>
        <p:spPr/>
        <p:txBody>
          <a:bodyPr/>
          <a:lstStyle/>
          <a:p>
            <a:r>
              <a:rPr lang="en-US" dirty="0">
                <a:solidFill>
                  <a:schemeClr val="accent1">
                    <a:lumMod val="75000"/>
                  </a:schemeClr>
                </a:solidFill>
              </a:rPr>
              <a:t>Project Results: Multiple Linear Regression</a:t>
            </a:r>
          </a:p>
        </p:txBody>
      </p:sp>
      <p:sp>
        <p:nvSpPr>
          <p:cNvPr id="3" name="Content Placeholder 2">
            <a:extLst>
              <a:ext uri="{FF2B5EF4-FFF2-40B4-BE49-F238E27FC236}">
                <a16:creationId xmlns:a16="http://schemas.microsoft.com/office/drawing/2014/main" id="{20D3449F-3523-42BE-A6D2-8F3E90DD5846}"/>
              </a:ext>
            </a:extLst>
          </p:cNvPr>
          <p:cNvSpPr>
            <a:spLocks noGrp="1"/>
          </p:cNvSpPr>
          <p:nvPr>
            <p:ph idx="1"/>
          </p:nvPr>
        </p:nvSpPr>
        <p:spPr/>
        <p:txBody>
          <a:bodyPr/>
          <a:lstStyle/>
          <a:p>
            <a:pPr marL="0" indent="0">
              <a:buNone/>
            </a:pPr>
            <a:endParaRPr lang="en-US" dirty="0"/>
          </a:p>
          <a:p>
            <a:r>
              <a:rPr lang="en-US" dirty="0"/>
              <a:t>Looking at the top row of the plot, we see that the relationship between the natural log of mpg and independent variables horsepower, weight, and the interaction of horsepower and weight is linear</a:t>
            </a:r>
          </a:p>
          <a:p>
            <a:pPr marL="0" indent="0">
              <a:buNone/>
            </a:pPr>
            <a:endParaRPr lang="en-US" dirty="0"/>
          </a:p>
          <a:p>
            <a:r>
              <a:rPr lang="en-US" dirty="0"/>
              <a:t>The other variables we include in the model are </a:t>
            </a:r>
            <a:r>
              <a:rPr lang="en-US" dirty="0" err="1"/>
              <a:t>American.Dummy</a:t>
            </a:r>
            <a:r>
              <a:rPr lang="en-US" dirty="0"/>
              <a:t>, </a:t>
            </a:r>
            <a:r>
              <a:rPr lang="en-US" dirty="0" err="1"/>
              <a:t>European.Dummy</a:t>
            </a:r>
            <a:r>
              <a:rPr lang="en-US" dirty="0"/>
              <a:t>, and X4.cylinders.dummy which are </a:t>
            </a:r>
            <a:r>
              <a:rPr lang="en-US" b="1" i="1" dirty="0">
                <a:solidFill>
                  <a:srgbClr val="FF0000"/>
                </a:solidFill>
              </a:rPr>
              <a:t>indicator variables </a:t>
            </a:r>
            <a:r>
              <a:rPr lang="en-US" dirty="0"/>
              <a:t>that represent different categories. </a:t>
            </a:r>
            <a:endParaRPr lang="en-US" b="1" i="1" dirty="0">
              <a:solidFill>
                <a:srgbClr val="FF0000"/>
              </a:solidFill>
            </a:endParaRPr>
          </a:p>
          <a:p>
            <a:endParaRPr lang="en-US" dirty="0"/>
          </a:p>
        </p:txBody>
      </p:sp>
    </p:spTree>
    <p:extLst>
      <p:ext uri="{BB962C8B-B14F-4D97-AF65-F5344CB8AC3E}">
        <p14:creationId xmlns:p14="http://schemas.microsoft.com/office/powerpoint/2010/main" val="3955308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550C9-7B63-4148-9F48-49AC8D6838E6}"/>
              </a:ext>
            </a:extLst>
          </p:cNvPr>
          <p:cNvSpPr>
            <a:spLocks noGrp="1"/>
          </p:cNvSpPr>
          <p:nvPr>
            <p:ph type="title"/>
          </p:nvPr>
        </p:nvSpPr>
        <p:spPr/>
        <p:txBody>
          <a:bodyPr/>
          <a:lstStyle/>
          <a:p>
            <a:r>
              <a:rPr lang="en-US" dirty="0">
                <a:solidFill>
                  <a:schemeClr val="accent1">
                    <a:lumMod val="75000"/>
                  </a:schemeClr>
                </a:solidFill>
              </a:rPr>
              <a:t>Project Results: Multiple Linear Regression</a:t>
            </a:r>
          </a:p>
        </p:txBody>
      </p:sp>
      <p:sp>
        <p:nvSpPr>
          <p:cNvPr id="3" name="Content Placeholder 2">
            <a:extLst>
              <a:ext uri="{FF2B5EF4-FFF2-40B4-BE49-F238E27FC236}">
                <a16:creationId xmlns:a16="http://schemas.microsoft.com/office/drawing/2014/main" id="{E636B113-5888-4A98-98B3-4E6DF8E8C4CC}"/>
              </a:ext>
            </a:extLst>
          </p:cNvPr>
          <p:cNvSpPr>
            <a:spLocks noGrp="1"/>
          </p:cNvSpPr>
          <p:nvPr>
            <p:ph idx="1"/>
          </p:nvPr>
        </p:nvSpPr>
        <p:spPr/>
        <p:txBody>
          <a:bodyPr/>
          <a:lstStyle/>
          <a:p>
            <a:endParaRPr lang="en-US" dirty="0"/>
          </a:p>
          <a:p>
            <a:r>
              <a:rPr lang="en-US" dirty="0" err="1"/>
              <a:t>American.Dummy</a:t>
            </a:r>
            <a:r>
              <a:rPr lang="en-US" dirty="0"/>
              <a:t> takes on a value of 1 if the vehicle is manufactured in America. It takes on a value of 0 if the vehicle is manufactured in Japan or Europe</a:t>
            </a:r>
          </a:p>
          <a:p>
            <a:endParaRPr lang="en-US" dirty="0"/>
          </a:p>
          <a:p>
            <a:r>
              <a:rPr lang="en-US" dirty="0" err="1"/>
              <a:t>European.Dummy</a:t>
            </a:r>
            <a:r>
              <a:rPr lang="en-US" dirty="0"/>
              <a:t> takes </a:t>
            </a:r>
            <a:r>
              <a:rPr lang="en-US" dirty="0" err="1"/>
              <a:t>takes</a:t>
            </a:r>
            <a:r>
              <a:rPr lang="en-US" dirty="0"/>
              <a:t> on a value of 1 if the vehicle is manufactured in Europe. It takes on a value of 0 if the vehicle is manufactured in Japan or America</a:t>
            </a:r>
          </a:p>
          <a:p>
            <a:endParaRPr lang="en-US" dirty="0"/>
          </a:p>
        </p:txBody>
      </p:sp>
    </p:spTree>
    <p:extLst>
      <p:ext uri="{BB962C8B-B14F-4D97-AF65-F5344CB8AC3E}">
        <p14:creationId xmlns:p14="http://schemas.microsoft.com/office/powerpoint/2010/main" val="2861676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D3DA-CC23-49BE-9448-BC158070B31E}"/>
              </a:ext>
            </a:extLst>
          </p:cNvPr>
          <p:cNvSpPr>
            <a:spLocks noGrp="1"/>
          </p:cNvSpPr>
          <p:nvPr>
            <p:ph type="title"/>
          </p:nvPr>
        </p:nvSpPr>
        <p:spPr/>
        <p:txBody>
          <a:bodyPr/>
          <a:lstStyle/>
          <a:p>
            <a:pPr algn="ctr"/>
            <a:r>
              <a:rPr lang="en-US" dirty="0">
                <a:solidFill>
                  <a:schemeClr val="accent1">
                    <a:lumMod val="75000"/>
                  </a:schemeClr>
                </a:solidFill>
              </a:rPr>
              <a:t>Project Results: Multiple Linear Regression</a:t>
            </a:r>
          </a:p>
        </p:txBody>
      </p:sp>
      <p:sp>
        <p:nvSpPr>
          <p:cNvPr id="3" name="Content Placeholder 2">
            <a:extLst>
              <a:ext uri="{FF2B5EF4-FFF2-40B4-BE49-F238E27FC236}">
                <a16:creationId xmlns:a16="http://schemas.microsoft.com/office/drawing/2014/main" id="{FE6EEC2B-E14A-4D94-8228-815D5F6ED29D}"/>
              </a:ext>
            </a:extLst>
          </p:cNvPr>
          <p:cNvSpPr>
            <a:spLocks noGrp="1"/>
          </p:cNvSpPr>
          <p:nvPr>
            <p:ph idx="1"/>
          </p:nvPr>
        </p:nvSpPr>
        <p:spPr/>
        <p:txBody>
          <a:bodyPr/>
          <a:lstStyle/>
          <a:p>
            <a:endParaRPr lang="en-US" dirty="0"/>
          </a:p>
          <a:p>
            <a:r>
              <a:rPr lang="en-US" dirty="0"/>
              <a:t>X4.cylinders.dummy takes on a value of 1 if the vehicle’s engine has four cylinders. It takes on a value of 0 if it does not. </a:t>
            </a:r>
          </a:p>
          <a:p>
            <a:endParaRPr lang="en-US" dirty="0"/>
          </a:p>
          <a:p>
            <a:r>
              <a:rPr lang="en-US" dirty="0"/>
              <a:t>The idea of </a:t>
            </a:r>
            <a:r>
              <a:rPr lang="en-US" b="1" i="1" dirty="0">
                <a:solidFill>
                  <a:srgbClr val="FF0000"/>
                </a:solidFill>
              </a:rPr>
              <a:t>dummy/indicator variables </a:t>
            </a:r>
            <a:r>
              <a:rPr lang="en-US" dirty="0"/>
              <a:t>is that they can be used to quantify how certain </a:t>
            </a:r>
            <a:r>
              <a:rPr lang="en-US" b="1" i="1" dirty="0">
                <a:solidFill>
                  <a:srgbClr val="FF0000"/>
                </a:solidFill>
              </a:rPr>
              <a:t>qualities </a:t>
            </a:r>
            <a:r>
              <a:rPr lang="en-US" dirty="0"/>
              <a:t>of an observation </a:t>
            </a:r>
            <a:r>
              <a:rPr lang="en-US" b="1" i="1" dirty="0">
                <a:solidFill>
                  <a:srgbClr val="FF0000"/>
                </a:solidFill>
              </a:rPr>
              <a:t>impact </a:t>
            </a:r>
            <a:r>
              <a:rPr lang="en-US" dirty="0"/>
              <a:t>the dependent variable. Qualities are </a:t>
            </a:r>
            <a:r>
              <a:rPr lang="en-US" b="1" i="1" dirty="0">
                <a:solidFill>
                  <a:srgbClr val="FF0000"/>
                </a:solidFill>
              </a:rPr>
              <a:t>not </a:t>
            </a:r>
            <a:r>
              <a:rPr lang="en-US" dirty="0"/>
              <a:t>numbers. However, they can be </a:t>
            </a:r>
            <a:r>
              <a:rPr lang="en-US" b="1" i="1" dirty="0">
                <a:solidFill>
                  <a:srgbClr val="FF0000"/>
                </a:solidFill>
              </a:rPr>
              <a:t>represented</a:t>
            </a:r>
            <a:r>
              <a:rPr lang="en-US" dirty="0"/>
              <a:t> with numbers</a:t>
            </a:r>
          </a:p>
        </p:txBody>
      </p:sp>
    </p:spTree>
    <p:extLst>
      <p:ext uri="{BB962C8B-B14F-4D97-AF65-F5344CB8AC3E}">
        <p14:creationId xmlns:p14="http://schemas.microsoft.com/office/powerpoint/2010/main" val="3645081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AA42-6CD8-49AA-BB1A-4857C6BCABBC}"/>
              </a:ext>
            </a:extLst>
          </p:cNvPr>
          <p:cNvSpPr>
            <a:spLocks noGrp="1"/>
          </p:cNvSpPr>
          <p:nvPr>
            <p:ph type="title"/>
          </p:nvPr>
        </p:nvSpPr>
        <p:spPr/>
        <p:txBody>
          <a:bodyPr/>
          <a:lstStyle/>
          <a:p>
            <a:pPr algn="ctr"/>
            <a:r>
              <a:rPr lang="en-US" dirty="0">
                <a:solidFill>
                  <a:schemeClr val="accent1">
                    <a:lumMod val="75000"/>
                  </a:schemeClr>
                </a:solidFill>
              </a:rPr>
              <a:t>Introduction</a:t>
            </a:r>
          </a:p>
        </p:txBody>
      </p:sp>
      <p:sp>
        <p:nvSpPr>
          <p:cNvPr id="3" name="Content Placeholder 2">
            <a:extLst>
              <a:ext uri="{FF2B5EF4-FFF2-40B4-BE49-F238E27FC236}">
                <a16:creationId xmlns:a16="http://schemas.microsoft.com/office/drawing/2014/main" id="{C63DD8B4-E154-4439-89CF-1BFD24C117CD}"/>
              </a:ext>
            </a:extLst>
          </p:cNvPr>
          <p:cNvSpPr>
            <a:spLocks noGrp="1"/>
          </p:cNvSpPr>
          <p:nvPr>
            <p:ph idx="1"/>
          </p:nvPr>
        </p:nvSpPr>
        <p:spPr/>
        <p:txBody>
          <a:bodyPr/>
          <a:lstStyle/>
          <a:p>
            <a:endParaRPr lang="en-US" dirty="0"/>
          </a:p>
          <a:p>
            <a:r>
              <a:rPr lang="en-US" dirty="0"/>
              <a:t>The </a:t>
            </a:r>
            <a:r>
              <a:rPr lang="en-US" dirty="0">
                <a:solidFill>
                  <a:srgbClr val="FF0000"/>
                </a:solidFill>
              </a:rPr>
              <a:t>linear regression model </a:t>
            </a:r>
            <a:r>
              <a:rPr lang="en-US" dirty="0"/>
              <a:t>is a</a:t>
            </a:r>
            <a:r>
              <a:rPr lang="en-US" dirty="0">
                <a:solidFill>
                  <a:srgbClr val="FF0000"/>
                </a:solidFill>
              </a:rPr>
              <a:t> parametric </a:t>
            </a:r>
            <a:r>
              <a:rPr lang="en-US" dirty="0"/>
              <a:t>learning method that can be used to model the relationship between a </a:t>
            </a:r>
            <a:r>
              <a:rPr lang="en-US" b="1" i="1" dirty="0">
                <a:solidFill>
                  <a:srgbClr val="FF0000"/>
                </a:solidFill>
              </a:rPr>
              <a:t>continuous</a:t>
            </a:r>
            <a:r>
              <a:rPr lang="en-US" dirty="0"/>
              <a:t> dependent variable and one or more </a:t>
            </a:r>
            <a:r>
              <a:rPr lang="en-US" b="1" i="1" dirty="0">
                <a:solidFill>
                  <a:srgbClr val="FF0000"/>
                </a:solidFill>
              </a:rPr>
              <a:t>continuous </a:t>
            </a:r>
            <a:r>
              <a:rPr lang="en-US" dirty="0"/>
              <a:t>independent variables   </a:t>
            </a:r>
          </a:p>
          <a:p>
            <a:endParaRPr lang="en-US" dirty="0"/>
          </a:p>
          <a:p>
            <a:r>
              <a:rPr lang="en-US" dirty="0"/>
              <a:t>What do we exactly mean by “parametric learning method” and continuous independent variables? We will explain shortly</a:t>
            </a:r>
          </a:p>
          <a:p>
            <a:endParaRPr lang="en-US" dirty="0"/>
          </a:p>
          <a:p>
            <a:endParaRPr lang="en-US" dirty="0"/>
          </a:p>
        </p:txBody>
      </p:sp>
    </p:spTree>
    <p:extLst>
      <p:ext uri="{BB962C8B-B14F-4D97-AF65-F5344CB8AC3E}">
        <p14:creationId xmlns:p14="http://schemas.microsoft.com/office/powerpoint/2010/main" val="3413943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07E6E-0A1F-4D53-B6B1-EAE2B4573B43}"/>
              </a:ext>
            </a:extLst>
          </p:cNvPr>
          <p:cNvSpPr>
            <a:spLocks noGrp="1"/>
          </p:cNvSpPr>
          <p:nvPr>
            <p:ph type="title"/>
          </p:nvPr>
        </p:nvSpPr>
        <p:spPr/>
        <p:txBody>
          <a:bodyPr/>
          <a:lstStyle/>
          <a:p>
            <a:pPr algn="ctr"/>
            <a:r>
              <a:rPr lang="en-US" dirty="0">
                <a:solidFill>
                  <a:schemeClr val="accent1">
                    <a:lumMod val="75000"/>
                  </a:schemeClr>
                </a:solidFill>
              </a:rPr>
              <a:t>Project Results: Multiple Linear Regression </a:t>
            </a:r>
          </a:p>
        </p:txBody>
      </p:sp>
      <p:sp>
        <p:nvSpPr>
          <p:cNvPr id="3" name="Content Placeholder 2">
            <a:extLst>
              <a:ext uri="{FF2B5EF4-FFF2-40B4-BE49-F238E27FC236}">
                <a16:creationId xmlns:a16="http://schemas.microsoft.com/office/drawing/2014/main" id="{B441873D-CD2A-4BCA-980B-A3CF266064C4}"/>
              </a:ext>
            </a:extLst>
          </p:cNvPr>
          <p:cNvSpPr>
            <a:spLocks noGrp="1"/>
          </p:cNvSpPr>
          <p:nvPr>
            <p:ph idx="1"/>
          </p:nvPr>
        </p:nvSpPr>
        <p:spPr/>
        <p:txBody>
          <a:bodyPr/>
          <a:lstStyle/>
          <a:p>
            <a:endParaRPr lang="en-US" dirty="0"/>
          </a:p>
          <a:p>
            <a:r>
              <a:rPr lang="en-US" dirty="0"/>
              <a:t>The estimated multiple linear regression we obtained is </a:t>
            </a:r>
          </a:p>
          <a:p>
            <a:endParaRPr lang="en-US" dirty="0"/>
          </a:p>
          <a:p>
            <a:endParaRPr lang="en-US" dirty="0"/>
          </a:p>
          <a:p>
            <a:r>
              <a:rPr lang="en-US" b="1" i="1" dirty="0">
                <a:solidFill>
                  <a:srgbClr val="FF0000"/>
                </a:solidFill>
              </a:rPr>
              <a:t>Where X.1 is </a:t>
            </a:r>
            <a:r>
              <a:rPr lang="en-US" b="1" i="1" dirty="0" err="1">
                <a:solidFill>
                  <a:srgbClr val="FF0000"/>
                </a:solidFill>
              </a:rPr>
              <a:t>American.Dummy</a:t>
            </a:r>
            <a:r>
              <a:rPr lang="en-US" b="1" i="1" dirty="0">
                <a:solidFill>
                  <a:srgbClr val="FF0000"/>
                </a:solidFill>
              </a:rPr>
              <a:t>, X.2 is </a:t>
            </a:r>
            <a:r>
              <a:rPr lang="en-US" b="1" i="1" dirty="0" err="1">
                <a:solidFill>
                  <a:srgbClr val="FF0000"/>
                </a:solidFill>
              </a:rPr>
              <a:t>European.Dummy</a:t>
            </a:r>
            <a:r>
              <a:rPr lang="en-US" b="1" i="1" dirty="0">
                <a:solidFill>
                  <a:srgbClr val="FF0000"/>
                </a:solidFill>
              </a:rPr>
              <a:t>, X.3 is X4.cylinders.dummy, X.4 is horsepower, and X.5 is weight</a:t>
            </a:r>
          </a:p>
          <a:p>
            <a:endParaRPr lang="en-US" dirty="0"/>
          </a:p>
          <a:p>
            <a:r>
              <a:rPr lang="en-US" dirty="0"/>
              <a:t>Note, the original values in horsepower have been divided by 10. Likewise the original values of weight have been divided by 1000</a:t>
            </a:r>
          </a:p>
          <a:p>
            <a:pPr marL="0" indent="0">
              <a:buNone/>
            </a:pPr>
            <a:endParaRPr lang="en-US" dirty="0"/>
          </a:p>
        </p:txBody>
      </p:sp>
      <p:pic>
        <p:nvPicPr>
          <p:cNvPr id="17" name="Picture 16">
            <a:extLst>
              <a:ext uri="{FF2B5EF4-FFF2-40B4-BE49-F238E27FC236}">
                <a16:creationId xmlns:a16="http://schemas.microsoft.com/office/drawing/2014/main" id="{0EE50070-6359-4966-884E-3E0C8978BB58}"/>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171421" y="3004467"/>
            <a:ext cx="11849159" cy="433066"/>
          </a:xfrm>
          <a:prstGeom prst="rect">
            <a:avLst/>
          </a:prstGeom>
        </p:spPr>
      </p:pic>
    </p:spTree>
    <p:extLst>
      <p:ext uri="{BB962C8B-B14F-4D97-AF65-F5344CB8AC3E}">
        <p14:creationId xmlns:p14="http://schemas.microsoft.com/office/powerpoint/2010/main" val="2552661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B7BF3-C1E7-4731-9C50-93BA2AB2B919}"/>
              </a:ext>
            </a:extLst>
          </p:cNvPr>
          <p:cNvSpPr>
            <a:spLocks noGrp="1"/>
          </p:cNvSpPr>
          <p:nvPr>
            <p:ph type="title"/>
          </p:nvPr>
        </p:nvSpPr>
        <p:spPr/>
        <p:txBody>
          <a:bodyPr/>
          <a:lstStyle/>
          <a:p>
            <a:r>
              <a:rPr lang="en-US" dirty="0">
                <a:solidFill>
                  <a:schemeClr val="accent1">
                    <a:lumMod val="75000"/>
                  </a:schemeClr>
                </a:solidFill>
              </a:rPr>
              <a:t>Project Results: Multiple Linear Regression</a:t>
            </a:r>
          </a:p>
        </p:txBody>
      </p:sp>
      <p:sp>
        <p:nvSpPr>
          <p:cNvPr id="3" name="Content Placeholder 2">
            <a:extLst>
              <a:ext uri="{FF2B5EF4-FFF2-40B4-BE49-F238E27FC236}">
                <a16:creationId xmlns:a16="http://schemas.microsoft.com/office/drawing/2014/main" id="{58C563B5-B94C-4E65-8260-C7433F846AED}"/>
              </a:ext>
            </a:extLst>
          </p:cNvPr>
          <p:cNvSpPr>
            <a:spLocks noGrp="1"/>
          </p:cNvSpPr>
          <p:nvPr>
            <p:ph idx="1"/>
          </p:nvPr>
        </p:nvSpPr>
        <p:spPr/>
        <p:txBody>
          <a:bodyPr/>
          <a:lstStyle/>
          <a:p>
            <a:pPr marL="0" indent="0">
              <a:buNone/>
            </a:pPr>
            <a:endParaRPr lang="en-US" dirty="0"/>
          </a:p>
          <a:p>
            <a:r>
              <a:rPr lang="en-US" dirty="0"/>
              <a:t>So if a vehicle manufactured in America, weighs 3500 pounds, has a 155-horsepower engine, and is not a four cylinder we expect that vehicle to get </a:t>
            </a:r>
          </a:p>
          <a:p>
            <a:endParaRPr lang="en-US" dirty="0"/>
          </a:p>
          <a:p>
            <a:endParaRPr lang="en-US" dirty="0"/>
          </a:p>
          <a:p>
            <a:r>
              <a:rPr lang="en-US" dirty="0"/>
              <a:t>The predicted value in the transformed scale is 2.788. Exponentiating the result yields 16.28 mpg</a:t>
            </a:r>
          </a:p>
        </p:txBody>
      </p:sp>
      <p:pic>
        <p:nvPicPr>
          <p:cNvPr id="5" name="Picture 4">
            <a:extLst>
              <a:ext uri="{FF2B5EF4-FFF2-40B4-BE49-F238E27FC236}">
                <a16:creationId xmlns:a16="http://schemas.microsoft.com/office/drawing/2014/main" id="{8459A8B0-A569-4FEA-BF81-D0509C320494}"/>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266666" y="3886279"/>
            <a:ext cx="11658667" cy="433067"/>
          </a:xfrm>
          <a:prstGeom prst="rect">
            <a:avLst/>
          </a:prstGeom>
        </p:spPr>
      </p:pic>
    </p:spTree>
    <p:extLst>
      <p:ext uri="{BB962C8B-B14F-4D97-AF65-F5344CB8AC3E}">
        <p14:creationId xmlns:p14="http://schemas.microsoft.com/office/powerpoint/2010/main" val="713377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099D4-F14B-4D00-B42D-F3F943520F27}"/>
              </a:ext>
            </a:extLst>
          </p:cNvPr>
          <p:cNvSpPr>
            <a:spLocks noGrp="1"/>
          </p:cNvSpPr>
          <p:nvPr>
            <p:ph type="title"/>
          </p:nvPr>
        </p:nvSpPr>
        <p:spPr/>
        <p:txBody>
          <a:bodyPr/>
          <a:lstStyle/>
          <a:p>
            <a:pPr algn="ctr"/>
            <a:r>
              <a:rPr lang="en-US" dirty="0">
                <a:solidFill>
                  <a:schemeClr val="accent1">
                    <a:lumMod val="75000"/>
                  </a:schemeClr>
                </a:solidFill>
              </a:rPr>
              <a:t>Introduction to Simple Linear Regression</a:t>
            </a:r>
          </a:p>
        </p:txBody>
      </p:sp>
      <p:sp>
        <p:nvSpPr>
          <p:cNvPr id="3" name="Content Placeholder 2">
            <a:extLst>
              <a:ext uri="{FF2B5EF4-FFF2-40B4-BE49-F238E27FC236}">
                <a16:creationId xmlns:a16="http://schemas.microsoft.com/office/drawing/2014/main" id="{2D53E45E-002B-484A-9F07-6CC6E8722450}"/>
              </a:ext>
            </a:extLst>
          </p:cNvPr>
          <p:cNvSpPr>
            <a:spLocks noGrp="1"/>
          </p:cNvSpPr>
          <p:nvPr>
            <p:ph idx="1"/>
          </p:nvPr>
        </p:nvSpPr>
        <p:spPr/>
        <p:txBody>
          <a:bodyPr/>
          <a:lstStyle/>
          <a:p>
            <a:endParaRPr lang="en-US" dirty="0"/>
          </a:p>
          <a:p>
            <a:r>
              <a:rPr lang="en-US" dirty="0"/>
              <a:t>Linear regression is a </a:t>
            </a:r>
            <a:r>
              <a:rPr lang="en-US" b="1" i="1" dirty="0">
                <a:solidFill>
                  <a:srgbClr val="FF0000"/>
                </a:solidFill>
              </a:rPr>
              <a:t>parametric learning method </a:t>
            </a:r>
            <a:r>
              <a:rPr lang="en-US" dirty="0"/>
              <a:t>because the function used to “describe” or “model” the dependency between </a:t>
            </a:r>
            <a:r>
              <a:rPr lang="en-US" b="1" i="1" dirty="0">
                <a:solidFill>
                  <a:srgbClr val="FF0000"/>
                </a:solidFill>
              </a:rPr>
              <a:t>one</a:t>
            </a:r>
            <a:r>
              <a:rPr lang="en-US" dirty="0"/>
              <a:t> dependent variable and </a:t>
            </a:r>
            <a:r>
              <a:rPr lang="en-US" b="1" i="1" dirty="0">
                <a:solidFill>
                  <a:srgbClr val="FF0000"/>
                </a:solidFill>
              </a:rPr>
              <a:t>one or more </a:t>
            </a:r>
            <a:r>
              <a:rPr lang="en-US" dirty="0"/>
              <a:t>independent variables has a </a:t>
            </a:r>
            <a:r>
              <a:rPr lang="en-US" b="1" i="1" dirty="0">
                <a:solidFill>
                  <a:srgbClr val="FF0000"/>
                </a:solidFill>
              </a:rPr>
              <a:t>specific form </a:t>
            </a:r>
            <a:r>
              <a:rPr lang="en-US" dirty="0"/>
              <a:t>that we assume is appropriate for the application </a:t>
            </a:r>
          </a:p>
          <a:p>
            <a:pPr marL="0" indent="0">
              <a:buNone/>
            </a:pPr>
            <a:endParaRPr lang="en-US" dirty="0"/>
          </a:p>
          <a:p>
            <a:r>
              <a:rPr lang="en-US" dirty="0"/>
              <a:t> The form of the </a:t>
            </a:r>
            <a:r>
              <a:rPr lang="en-US" b="1" i="1" dirty="0">
                <a:solidFill>
                  <a:srgbClr val="FF0000"/>
                </a:solidFill>
              </a:rPr>
              <a:t>simple linear regression model </a:t>
            </a:r>
            <a:r>
              <a:rPr lang="en-US" dirty="0"/>
              <a:t>is</a:t>
            </a:r>
          </a:p>
          <a:p>
            <a:endParaRPr lang="en-US" dirty="0"/>
          </a:p>
          <a:p>
            <a:pPr marL="0" indent="0" algn="ctr">
              <a:buNone/>
            </a:pPr>
            <a:endParaRPr lang="en-US" dirty="0"/>
          </a:p>
          <a:p>
            <a:endParaRPr lang="en-US" dirty="0"/>
          </a:p>
          <a:p>
            <a:pPr marL="0" indent="0" algn="ctr">
              <a:buNone/>
            </a:pPr>
            <a:endParaRPr lang="en-US" dirty="0"/>
          </a:p>
          <a:p>
            <a:endParaRPr lang="en-US" dirty="0"/>
          </a:p>
          <a:p>
            <a:pPr marL="0" indent="0">
              <a:buNone/>
            </a:pPr>
            <a:endParaRPr lang="en-US" dirty="0"/>
          </a:p>
        </p:txBody>
      </p:sp>
      <p:pic>
        <p:nvPicPr>
          <p:cNvPr id="7" name="Picture 6">
            <a:extLst>
              <a:ext uri="{FF2B5EF4-FFF2-40B4-BE49-F238E27FC236}">
                <a16:creationId xmlns:a16="http://schemas.microsoft.com/office/drawing/2014/main" id="{BE2B89ED-DBB8-4E37-9C29-1D6F35864210}"/>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3666434" y="5641009"/>
            <a:ext cx="4213334" cy="356267"/>
          </a:xfrm>
          <a:prstGeom prst="rect">
            <a:avLst/>
          </a:prstGeom>
        </p:spPr>
      </p:pic>
    </p:spTree>
    <p:extLst>
      <p:ext uri="{BB962C8B-B14F-4D97-AF65-F5344CB8AC3E}">
        <p14:creationId xmlns:p14="http://schemas.microsoft.com/office/powerpoint/2010/main" val="3606792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C1F27-662B-44C8-A16B-07CEB2CFA0D5}"/>
              </a:ext>
            </a:extLst>
          </p:cNvPr>
          <p:cNvSpPr>
            <a:spLocks noGrp="1"/>
          </p:cNvSpPr>
          <p:nvPr>
            <p:ph type="title"/>
          </p:nvPr>
        </p:nvSpPr>
        <p:spPr/>
        <p:txBody>
          <a:bodyPr/>
          <a:lstStyle/>
          <a:p>
            <a:pPr algn="ctr"/>
            <a:r>
              <a:rPr lang="en-US" dirty="0">
                <a:solidFill>
                  <a:schemeClr val="accent1">
                    <a:lumMod val="75000"/>
                  </a:schemeClr>
                </a:solidFill>
              </a:rPr>
              <a:t>Introduction to Simple Linear Regression</a:t>
            </a:r>
          </a:p>
        </p:txBody>
      </p:sp>
      <p:sp>
        <p:nvSpPr>
          <p:cNvPr id="3" name="Content Placeholder 2">
            <a:extLst>
              <a:ext uri="{FF2B5EF4-FFF2-40B4-BE49-F238E27FC236}">
                <a16:creationId xmlns:a16="http://schemas.microsoft.com/office/drawing/2014/main" id="{0886106A-F75A-4B4A-8D82-74D3ACE85054}"/>
              </a:ext>
            </a:extLst>
          </p:cNvPr>
          <p:cNvSpPr>
            <a:spLocks noGrp="1"/>
          </p:cNvSpPr>
          <p:nvPr>
            <p:ph idx="1"/>
          </p:nvPr>
        </p:nvSpPr>
        <p:spPr>
          <a:xfrm>
            <a:off x="838200" y="1825625"/>
            <a:ext cx="10515600" cy="4243871"/>
          </a:xfrm>
        </p:spPr>
        <p:txBody>
          <a:bodyPr>
            <a:normAutofit/>
          </a:bodyPr>
          <a:lstStyle/>
          <a:p>
            <a:pPr marL="0" indent="0">
              <a:buNone/>
            </a:pPr>
            <a:endParaRPr lang="en-US" dirty="0"/>
          </a:p>
          <a:p>
            <a:r>
              <a:rPr lang="en-US" dirty="0"/>
              <a:t>So the </a:t>
            </a:r>
            <a:r>
              <a:rPr lang="en-US" b="1" i="1" dirty="0">
                <a:solidFill>
                  <a:srgbClr val="FF0000"/>
                </a:solidFill>
              </a:rPr>
              <a:t>simple linear regression model </a:t>
            </a:r>
            <a:r>
              <a:rPr lang="en-US" dirty="0"/>
              <a:t>is a </a:t>
            </a:r>
            <a:r>
              <a:rPr lang="en-US" b="1" i="1" dirty="0">
                <a:solidFill>
                  <a:srgbClr val="FF0000"/>
                </a:solidFill>
              </a:rPr>
              <a:t>line</a:t>
            </a:r>
            <a:r>
              <a:rPr lang="en-US" dirty="0"/>
              <a:t>. And </a:t>
            </a:r>
          </a:p>
          <a:p>
            <a:pPr marL="0" indent="0">
              <a:buNone/>
            </a:pPr>
            <a:r>
              <a:rPr lang="en-US" dirty="0"/>
              <a:t>   is the </a:t>
            </a:r>
            <a:r>
              <a:rPr lang="en-US" b="1" i="1" dirty="0">
                <a:solidFill>
                  <a:srgbClr val="FF0000"/>
                </a:solidFill>
              </a:rPr>
              <a:t>conditional expectation </a:t>
            </a:r>
            <a:r>
              <a:rPr lang="en-US" dirty="0"/>
              <a:t>of Y given X. </a:t>
            </a:r>
            <a:r>
              <a:rPr lang="en-US" b="1" i="1" dirty="0">
                <a:solidFill>
                  <a:srgbClr val="FF0000"/>
                </a:solidFill>
              </a:rPr>
              <a:t> </a:t>
            </a:r>
            <a:endParaRPr lang="en-US" dirty="0"/>
          </a:p>
          <a:p>
            <a:pPr marL="0" indent="0">
              <a:buNone/>
            </a:pPr>
            <a:endParaRPr lang="en-US" dirty="0"/>
          </a:p>
          <a:p>
            <a:r>
              <a:rPr lang="en-US" dirty="0"/>
              <a:t>            and    are </a:t>
            </a:r>
            <a:r>
              <a:rPr lang="en-US" b="1" i="1" dirty="0">
                <a:solidFill>
                  <a:srgbClr val="FF0000"/>
                </a:solidFill>
              </a:rPr>
              <a:t>model parameters </a:t>
            </a:r>
            <a:r>
              <a:rPr lang="en-US" dirty="0"/>
              <a:t>which are </a:t>
            </a:r>
            <a:r>
              <a:rPr lang="en-US" b="1" i="1" dirty="0">
                <a:solidFill>
                  <a:srgbClr val="FF0000"/>
                </a:solidFill>
              </a:rPr>
              <a:t>unknown</a:t>
            </a:r>
            <a:endParaRPr lang="en-US" dirty="0">
              <a:solidFill>
                <a:srgbClr val="FF0000"/>
              </a:solidFill>
            </a:endParaRPr>
          </a:p>
          <a:p>
            <a:endParaRPr lang="en-US" dirty="0">
              <a:solidFill>
                <a:srgbClr val="FF0000"/>
              </a:solidFill>
            </a:endParaRPr>
          </a:p>
          <a:p>
            <a:r>
              <a:rPr lang="en-US" dirty="0"/>
              <a:t>In</a:t>
            </a:r>
            <a:r>
              <a:rPr lang="en-US" dirty="0">
                <a:solidFill>
                  <a:srgbClr val="FF0000"/>
                </a:solidFill>
              </a:rPr>
              <a:t> </a:t>
            </a:r>
            <a:r>
              <a:rPr lang="en-US" dirty="0"/>
              <a:t>linear regression, we estimate these parameters with </a:t>
            </a:r>
            <a:r>
              <a:rPr lang="en-US" b="1" i="1" dirty="0">
                <a:solidFill>
                  <a:srgbClr val="FF0000"/>
                </a:solidFill>
              </a:rPr>
              <a:t>continuous information </a:t>
            </a:r>
            <a:endParaRPr lang="en-US" dirty="0"/>
          </a:p>
          <a:p>
            <a:endParaRPr lang="en-US" dirty="0"/>
          </a:p>
          <a:p>
            <a:endParaRPr lang="en-US" dirty="0"/>
          </a:p>
        </p:txBody>
      </p:sp>
      <p:pic>
        <p:nvPicPr>
          <p:cNvPr id="9" name="Picture 8">
            <a:extLst>
              <a:ext uri="{FF2B5EF4-FFF2-40B4-BE49-F238E27FC236}">
                <a16:creationId xmlns:a16="http://schemas.microsoft.com/office/drawing/2014/main" id="{0BFF4375-06D6-4145-9031-0B27ED90C419}"/>
              </a:ext>
            </a:extLst>
          </p:cNvPr>
          <p:cNvPicPr>
            <a:picLocks noChangeAspect="1"/>
          </p:cNvPicPr>
          <p:nvPr>
            <p:custDataLst>
              <p:tags r:id="rId1"/>
            </p:custDataLst>
          </p:nvPr>
        </p:nvPicPr>
        <p:blipFill>
          <a:blip r:embed="rId5">
            <a:extLst>
              <a:ext uri="{28A0092B-C50C-407E-A947-70E740481C1C}">
                <a14:useLocalDpi xmlns:a14="http://schemas.microsoft.com/office/drawing/2010/main" val="0"/>
              </a:ext>
            </a:extLst>
          </a:blip>
          <a:stretch>
            <a:fillRect/>
          </a:stretch>
        </p:blipFill>
        <p:spPr>
          <a:xfrm>
            <a:off x="8675756" y="2402727"/>
            <a:ext cx="1326933" cy="356267"/>
          </a:xfrm>
          <a:prstGeom prst="rect">
            <a:avLst/>
          </a:prstGeom>
        </p:spPr>
      </p:pic>
      <p:pic>
        <p:nvPicPr>
          <p:cNvPr id="7" name="Picture 6">
            <a:extLst>
              <a:ext uri="{FF2B5EF4-FFF2-40B4-BE49-F238E27FC236}">
                <a16:creationId xmlns:a16="http://schemas.microsoft.com/office/drawing/2014/main" id="{AEA2CD22-838C-408B-A9BD-F5E445688A24}"/>
              </a:ext>
            </a:extLst>
          </p:cNvPr>
          <p:cNvPicPr>
            <a:picLocks noChangeAspect="1"/>
          </p:cNvPicPr>
          <p:nvPr>
            <p:custDataLst>
              <p:tags r:id="rId2"/>
            </p:custDataLst>
          </p:nvPr>
        </p:nvPicPr>
        <p:blipFill>
          <a:blip r:embed="rId6">
            <a:extLst>
              <a:ext uri="{28A0092B-C50C-407E-A947-70E740481C1C}">
                <a14:useLocalDpi xmlns:a14="http://schemas.microsoft.com/office/drawing/2010/main" val="0"/>
              </a:ext>
            </a:extLst>
          </a:blip>
          <a:stretch>
            <a:fillRect/>
          </a:stretch>
        </p:blipFill>
        <p:spPr>
          <a:xfrm>
            <a:off x="1175027" y="3947560"/>
            <a:ext cx="825600" cy="320000"/>
          </a:xfrm>
          <a:prstGeom prst="rect">
            <a:avLst/>
          </a:prstGeom>
        </p:spPr>
      </p:pic>
      <p:pic>
        <p:nvPicPr>
          <p:cNvPr id="12" name="Picture 11">
            <a:extLst>
              <a:ext uri="{FF2B5EF4-FFF2-40B4-BE49-F238E27FC236}">
                <a16:creationId xmlns:a16="http://schemas.microsoft.com/office/drawing/2014/main" id="{2DFF7E13-E4C3-44F2-AA8A-AA19AC085E78}"/>
              </a:ext>
            </a:extLst>
          </p:cNvPr>
          <p:cNvPicPr>
            <a:picLocks noChangeAspect="1"/>
          </p:cNvPicPr>
          <p:nvPr>
            <p:custDataLst>
              <p:tags r:id="rId3"/>
            </p:custDataLst>
          </p:nvPr>
        </p:nvPicPr>
        <p:blipFill>
          <a:blip r:embed="rId7">
            <a:extLst>
              <a:ext uri="{28A0092B-C50C-407E-A947-70E740481C1C}">
                <a14:useLocalDpi xmlns:a14="http://schemas.microsoft.com/office/drawing/2010/main" val="0"/>
              </a:ext>
            </a:extLst>
          </a:blip>
          <a:stretch>
            <a:fillRect/>
          </a:stretch>
        </p:blipFill>
        <p:spPr>
          <a:xfrm>
            <a:off x="2765287" y="4028626"/>
            <a:ext cx="119467" cy="157867"/>
          </a:xfrm>
          <a:prstGeom prst="rect">
            <a:avLst/>
          </a:prstGeom>
        </p:spPr>
      </p:pic>
    </p:spTree>
    <p:extLst>
      <p:ext uri="{BB962C8B-B14F-4D97-AF65-F5344CB8AC3E}">
        <p14:creationId xmlns:p14="http://schemas.microsoft.com/office/powerpoint/2010/main" val="1033977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22FF6-5548-4773-9C1B-2BDEDD45AF4B}"/>
              </a:ext>
            </a:extLst>
          </p:cNvPr>
          <p:cNvSpPr>
            <a:spLocks noGrp="1"/>
          </p:cNvSpPr>
          <p:nvPr>
            <p:ph type="title"/>
          </p:nvPr>
        </p:nvSpPr>
        <p:spPr/>
        <p:txBody>
          <a:bodyPr/>
          <a:lstStyle/>
          <a:p>
            <a:pPr algn="ctr"/>
            <a:r>
              <a:rPr lang="en-US" dirty="0">
                <a:solidFill>
                  <a:schemeClr val="accent1">
                    <a:lumMod val="75000"/>
                  </a:schemeClr>
                </a:solidFill>
              </a:rPr>
              <a:t>Introduction to Simple Linear Regression </a:t>
            </a:r>
          </a:p>
        </p:txBody>
      </p:sp>
      <p:sp>
        <p:nvSpPr>
          <p:cNvPr id="3" name="Content Placeholder 2">
            <a:extLst>
              <a:ext uri="{FF2B5EF4-FFF2-40B4-BE49-F238E27FC236}">
                <a16:creationId xmlns:a16="http://schemas.microsoft.com/office/drawing/2014/main" id="{2386568B-CFA8-4041-8166-6D367A788A62}"/>
              </a:ext>
            </a:extLst>
          </p:cNvPr>
          <p:cNvSpPr>
            <a:spLocks noGrp="1"/>
          </p:cNvSpPr>
          <p:nvPr>
            <p:ph idx="1"/>
          </p:nvPr>
        </p:nvSpPr>
        <p:spPr/>
        <p:txBody>
          <a:bodyPr/>
          <a:lstStyle/>
          <a:p>
            <a:endParaRPr lang="en-US" dirty="0"/>
          </a:p>
          <a:p>
            <a:r>
              <a:rPr lang="en-US" dirty="0"/>
              <a:t>Furthermore, we previously stated that                   is </a:t>
            </a:r>
            <a:r>
              <a:rPr lang="en-US" b="1" i="1" dirty="0">
                <a:solidFill>
                  <a:srgbClr val="FF0000"/>
                </a:solidFill>
              </a:rPr>
              <a:t>equal to </a:t>
            </a:r>
            <a:r>
              <a:rPr lang="en-US" dirty="0"/>
              <a:t>a line. This assumption makes linear regression a parametric learning method</a:t>
            </a:r>
          </a:p>
          <a:p>
            <a:endParaRPr lang="en-US" dirty="0"/>
          </a:p>
          <a:p>
            <a:r>
              <a:rPr lang="en-US" dirty="0"/>
              <a:t>Note, this model is appropriate to apply when an </a:t>
            </a:r>
            <a:r>
              <a:rPr lang="en-US" b="1" i="1" dirty="0">
                <a:solidFill>
                  <a:srgbClr val="FF0000"/>
                </a:solidFill>
              </a:rPr>
              <a:t>obvious </a:t>
            </a:r>
            <a:r>
              <a:rPr lang="en-US" dirty="0"/>
              <a:t>or </a:t>
            </a:r>
            <a:r>
              <a:rPr lang="en-US" b="1" i="1" dirty="0">
                <a:solidFill>
                  <a:srgbClr val="FF0000"/>
                </a:solidFill>
              </a:rPr>
              <a:t>approximate</a:t>
            </a:r>
            <a:r>
              <a:rPr lang="en-US" dirty="0"/>
              <a:t> linear relationship is observed in a </a:t>
            </a:r>
            <a:r>
              <a:rPr lang="en-US" b="1" i="1" dirty="0">
                <a:solidFill>
                  <a:srgbClr val="FF0000"/>
                </a:solidFill>
              </a:rPr>
              <a:t>scatterplot </a:t>
            </a:r>
            <a:r>
              <a:rPr lang="en-US" dirty="0"/>
              <a:t>of variables   </a:t>
            </a:r>
          </a:p>
        </p:txBody>
      </p:sp>
      <p:pic>
        <p:nvPicPr>
          <p:cNvPr id="4" name="Picture 3">
            <a:extLst>
              <a:ext uri="{FF2B5EF4-FFF2-40B4-BE49-F238E27FC236}">
                <a16:creationId xmlns:a16="http://schemas.microsoft.com/office/drawing/2014/main" id="{B5A3905E-31C9-47BA-A881-AAF628DC383E}"/>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926469" y="2402727"/>
            <a:ext cx="1326933" cy="356267"/>
          </a:xfrm>
          <a:prstGeom prst="rect">
            <a:avLst/>
          </a:prstGeom>
        </p:spPr>
      </p:pic>
    </p:spTree>
    <p:extLst>
      <p:ext uri="{BB962C8B-B14F-4D97-AF65-F5344CB8AC3E}">
        <p14:creationId xmlns:p14="http://schemas.microsoft.com/office/powerpoint/2010/main" val="3084239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F00EF-B22C-4A7E-AE43-A1F1D6135E6B}"/>
              </a:ext>
            </a:extLst>
          </p:cNvPr>
          <p:cNvSpPr>
            <a:spLocks noGrp="1"/>
          </p:cNvSpPr>
          <p:nvPr>
            <p:ph type="title"/>
          </p:nvPr>
        </p:nvSpPr>
        <p:spPr/>
        <p:txBody>
          <a:bodyPr/>
          <a:lstStyle/>
          <a:p>
            <a:pPr algn="ctr"/>
            <a:r>
              <a:rPr lang="en-US" dirty="0">
                <a:solidFill>
                  <a:schemeClr val="accent1">
                    <a:lumMod val="75000"/>
                  </a:schemeClr>
                </a:solidFill>
              </a:rPr>
              <a:t>Introduction to Multiple Linear Regression</a:t>
            </a:r>
          </a:p>
        </p:txBody>
      </p:sp>
      <p:sp>
        <p:nvSpPr>
          <p:cNvPr id="3" name="Content Placeholder 2">
            <a:extLst>
              <a:ext uri="{FF2B5EF4-FFF2-40B4-BE49-F238E27FC236}">
                <a16:creationId xmlns:a16="http://schemas.microsoft.com/office/drawing/2014/main" id="{32C31343-CC98-44BC-AE8A-72E1FD5E361A}"/>
              </a:ext>
            </a:extLst>
          </p:cNvPr>
          <p:cNvSpPr>
            <a:spLocks noGrp="1"/>
          </p:cNvSpPr>
          <p:nvPr>
            <p:ph idx="1"/>
          </p:nvPr>
        </p:nvSpPr>
        <p:spPr/>
        <p:txBody>
          <a:bodyPr/>
          <a:lstStyle/>
          <a:p>
            <a:endParaRPr lang="en-US" b="1" i="1" dirty="0"/>
          </a:p>
          <a:p>
            <a:r>
              <a:rPr lang="en-US" dirty="0"/>
              <a:t>Multiple linear regression is an </a:t>
            </a:r>
            <a:r>
              <a:rPr lang="en-US" b="1" i="1" dirty="0">
                <a:solidFill>
                  <a:srgbClr val="FF0000"/>
                </a:solidFill>
              </a:rPr>
              <a:t>extension </a:t>
            </a:r>
            <a:r>
              <a:rPr lang="en-US" dirty="0"/>
              <a:t>of simple linear regression</a:t>
            </a:r>
          </a:p>
          <a:p>
            <a:endParaRPr lang="en-US" dirty="0"/>
          </a:p>
          <a:p>
            <a:r>
              <a:rPr lang="en-US" dirty="0"/>
              <a:t>Multiple linear regression can be considered when </a:t>
            </a:r>
            <a:r>
              <a:rPr lang="en-US" b="1" i="1" dirty="0">
                <a:solidFill>
                  <a:srgbClr val="FF0000"/>
                </a:solidFill>
              </a:rPr>
              <a:t>two or more</a:t>
            </a:r>
            <a:r>
              <a:rPr lang="en-US" dirty="0"/>
              <a:t> independent variables are available </a:t>
            </a:r>
          </a:p>
          <a:p>
            <a:endParaRPr lang="en-US" dirty="0"/>
          </a:p>
          <a:p>
            <a:r>
              <a:rPr lang="en-US" dirty="0"/>
              <a:t>Multiple linear regression attempts to explain the </a:t>
            </a:r>
            <a:r>
              <a:rPr lang="en-US" b="1" i="1" dirty="0">
                <a:solidFill>
                  <a:srgbClr val="FF0000"/>
                </a:solidFill>
              </a:rPr>
              <a:t>impact </a:t>
            </a:r>
            <a:r>
              <a:rPr lang="en-US" dirty="0"/>
              <a:t>each independent variable has on Y </a:t>
            </a:r>
          </a:p>
        </p:txBody>
      </p:sp>
    </p:spTree>
    <p:extLst>
      <p:ext uri="{BB962C8B-B14F-4D97-AF65-F5344CB8AC3E}">
        <p14:creationId xmlns:p14="http://schemas.microsoft.com/office/powerpoint/2010/main" val="3316576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F78E-4402-451B-8FFA-D8B0599B5C99}"/>
              </a:ext>
            </a:extLst>
          </p:cNvPr>
          <p:cNvSpPr>
            <a:spLocks noGrp="1"/>
          </p:cNvSpPr>
          <p:nvPr>
            <p:ph type="title"/>
          </p:nvPr>
        </p:nvSpPr>
        <p:spPr/>
        <p:txBody>
          <a:bodyPr/>
          <a:lstStyle/>
          <a:p>
            <a:pPr algn="ctr"/>
            <a:r>
              <a:rPr lang="en-US" dirty="0">
                <a:solidFill>
                  <a:schemeClr val="accent1">
                    <a:lumMod val="75000"/>
                  </a:schemeClr>
                </a:solidFill>
              </a:rPr>
              <a:t>Introduction to Multiple Linear Regression</a:t>
            </a:r>
          </a:p>
        </p:txBody>
      </p:sp>
      <p:sp>
        <p:nvSpPr>
          <p:cNvPr id="3" name="Content Placeholder 2">
            <a:extLst>
              <a:ext uri="{FF2B5EF4-FFF2-40B4-BE49-F238E27FC236}">
                <a16:creationId xmlns:a16="http://schemas.microsoft.com/office/drawing/2014/main" id="{540F3F1B-EFB7-4159-8E5A-7217A149230E}"/>
              </a:ext>
            </a:extLst>
          </p:cNvPr>
          <p:cNvSpPr>
            <a:spLocks noGrp="1"/>
          </p:cNvSpPr>
          <p:nvPr>
            <p:ph idx="1"/>
          </p:nvPr>
        </p:nvSpPr>
        <p:spPr/>
        <p:txBody>
          <a:bodyPr/>
          <a:lstStyle/>
          <a:p>
            <a:endParaRPr lang="en-US" dirty="0"/>
          </a:p>
          <a:p>
            <a:r>
              <a:rPr lang="en-US" dirty="0"/>
              <a:t>The </a:t>
            </a:r>
            <a:r>
              <a:rPr lang="en-US" b="1" i="1" dirty="0">
                <a:solidFill>
                  <a:srgbClr val="FF0000"/>
                </a:solidFill>
              </a:rPr>
              <a:t>form </a:t>
            </a:r>
            <a:r>
              <a:rPr lang="en-US" dirty="0"/>
              <a:t>of the multiple linear regression model is</a:t>
            </a:r>
          </a:p>
          <a:p>
            <a:endParaRPr lang="en-US" dirty="0"/>
          </a:p>
          <a:p>
            <a:pPr marL="0" indent="0">
              <a:buNone/>
            </a:pPr>
            <a:endParaRPr lang="en-US" dirty="0"/>
          </a:p>
          <a:p>
            <a:pPr marL="0" indent="0">
              <a:buNone/>
            </a:pPr>
            <a:r>
              <a:rPr lang="en-US" dirty="0"/>
              <a:t>   and contains </a:t>
            </a:r>
            <a:r>
              <a:rPr lang="en-US" i="1" dirty="0"/>
              <a:t>n </a:t>
            </a:r>
            <a:r>
              <a:rPr lang="en-US" dirty="0"/>
              <a:t>independent variables where </a:t>
            </a:r>
            <a:r>
              <a:rPr lang="en-US" i="1" dirty="0"/>
              <a:t>n</a:t>
            </a:r>
            <a:r>
              <a:rPr lang="en-US" dirty="0"/>
              <a:t> is just a number</a:t>
            </a:r>
          </a:p>
          <a:p>
            <a:pPr marL="0" indent="0">
              <a:buNone/>
            </a:pPr>
            <a:endParaRPr lang="en-US" dirty="0"/>
          </a:p>
          <a:p>
            <a:r>
              <a:rPr lang="en-US" dirty="0"/>
              <a:t>Again, the parameters are unknown and need to be estimated </a:t>
            </a:r>
          </a:p>
        </p:txBody>
      </p:sp>
      <p:pic>
        <p:nvPicPr>
          <p:cNvPr id="9" name="Picture 8">
            <a:extLst>
              <a:ext uri="{FF2B5EF4-FFF2-40B4-BE49-F238E27FC236}">
                <a16:creationId xmlns:a16="http://schemas.microsoft.com/office/drawing/2014/main" id="{1F7A21BD-81CB-4ACE-BC90-7E682F25224B}"/>
              </a:ext>
            </a:extLst>
          </p:cNvPr>
          <p:cNvPicPr>
            <a:picLocks noChangeAspect="1"/>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2871304" y="3037816"/>
            <a:ext cx="6717870" cy="433067"/>
          </a:xfrm>
          <a:prstGeom prst="rect">
            <a:avLst/>
          </a:prstGeom>
        </p:spPr>
      </p:pic>
    </p:spTree>
    <p:extLst>
      <p:ext uri="{BB962C8B-B14F-4D97-AF65-F5344CB8AC3E}">
        <p14:creationId xmlns:p14="http://schemas.microsoft.com/office/powerpoint/2010/main" val="4184838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D02E1-FF6B-4365-AA1F-BF50D82BE375}"/>
              </a:ext>
            </a:extLst>
          </p:cNvPr>
          <p:cNvSpPr>
            <a:spLocks noGrp="1"/>
          </p:cNvSpPr>
          <p:nvPr>
            <p:ph type="title"/>
          </p:nvPr>
        </p:nvSpPr>
        <p:spPr/>
        <p:txBody>
          <a:bodyPr/>
          <a:lstStyle/>
          <a:p>
            <a:pPr algn="ctr"/>
            <a:r>
              <a:rPr lang="en-US" dirty="0">
                <a:solidFill>
                  <a:schemeClr val="accent1">
                    <a:lumMod val="75000"/>
                  </a:schemeClr>
                </a:solidFill>
              </a:rPr>
              <a:t>A Note about Parameters and Continuity</a:t>
            </a:r>
          </a:p>
        </p:txBody>
      </p:sp>
      <p:sp>
        <p:nvSpPr>
          <p:cNvPr id="3" name="Content Placeholder 2">
            <a:extLst>
              <a:ext uri="{FF2B5EF4-FFF2-40B4-BE49-F238E27FC236}">
                <a16:creationId xmlns:a16="http://schemas.microsoft.com/office/drawing/2014/main" id="{A4BE8266-3580-4554-BC03-24B076ED6A2E}"/>
              </a:ext>
            </a:extLst>
          </p:cNvPr>
          <p:cNvSpPr>
            <a:spLocks noGrp="1"/>
          </p:cNvSpPr>
          <p:nvPr>
            <p:ph idx="1"/>
          </p:nvPr>
        </p:nvSpPr>
        <p:spPr/>
        <p:txBody>
          <a:bodyPr/>
          <a:lstStyle/>
          <a:p>
            <a:endParaRPr lang="en-US" dirty="0"/>
          </a:p>
          <a:p>
            <a:r>
              <a:rPr lang="en-US" dirty="0"/>
              <a:t>In either the simple or multiple linear regression model, the parameters are </a:t>
            </a:r>
            <a:r>
              <a:rPr lang="en-US" b="1" i="1" dirty="0">
                <a:solidFill>
                  <a:srgbClr val="FF0000"/>
                </a:solidFill>
              </a:rPr>
              <a:t>real numbers</a:t>
            </a:r>
            <a:r>
              <a:rPr lang="en-US" dirty="0">
                <a:solidFill>
                  <a:srgbClr val="FF0000"/>
                </a:solidFill>
              </a:rPr>
              <a:t> </a:t>
            </a:r>
            <a:r>
              <a:rPr lang="en-US" dirty="0"/>
              <a:t>as well as the </a:t>
            </a:r>
            <a:r>
              <a:rPr lang="en-US" b="1" i="1" dirty="0">
                <a:solidFill>
                  <a:srgbClr val="FF0000"/>
                </a:solidFill>
              </a:rPr>
              <a:t>continuous </a:t>
            </a:r>
            <a:r>
              <a:rPr lang="en-US" dirty="0"/>
              <a:t>information contained in the dependent and independent variable(s)</a:t>
            </a:r>
          </a:p>
          <a:p>
            <a:endParaRPr lang="en-US" dirty="0"/>
          </a:p>
          <a:p>
            <a:r>
              <a:rPr lang="en-US" dirty="0"/>
              <a:t>The parameter </a:t>
            </a:r>
            <a:r>
              <a:rPr lang="en-US" b="1" i="1" dirty="0">
                <a:solidFill>
                  <a:srgbClr val="FF0000"/>
                </a:solidFill>
              </a:rPr>
              <a:t>estimates </a:t>
            </a:r>
            <a:r>
              <a:rPr lang="en-US" dirty="0"/>
              <a:t>minimize a quantity called the </a:t>
            </a:r>
            <a:r>
              <a:rPr lang="en-US" b="1" i="1" dirty="0">
                <a:solidFill>
                  <a:srgbClr val="FF0000"/>
                </a:solidFill>
              </a:rPr>
              <a:t>residual sum of squares </a:t>
            </a:r>
            <a:r>
              <a:rPr lang="en-US" dirty="0"/>
              <a:t>also known as the </a:t>
            </a:r>
            <a:r>
              <a:rPr lang="en-US" b="1" i="1" dirty="0">
                <a:solidFill>
                  <a:srgbClr val="FF0000"/>
                </a:solidFill>
              </a:rPr>
              <a:t>RSS</a:t>
            </a:r>
          </a:p>
          <a:p>
            <a:endParaRPr lang="en-US" b="1" i="1" dirty="0">
              <a:solidFill>
                <a:srgbClr val="FF0000"/>
              </a:solidFill>
            </a:endParaRPr>
          </a:p>
          <a:p>
            <a:r>
              <a:rPr lang="en-US" dirty="0"/>
              <a:t>Once the parameters are known, we can make </a:t>
            </a:r>
            <a:r>
              <a:rPr lang="en-US" b="1" i="1" dirty="0">
                <a:solidFill>
                  <a:srgbClr val="FF0000"/>
                </a:solidFill>
              </a:rPr>
              <a:t>predictions</a:t>
            </a:r>
            <a:endParaRPr lang="en-US" dirty="0"/>
          </a:p>
        </p:txBody>
      </p:sp>
    </p:spTree>
    <p:extLst>
      <p:ext uri="{BB962C8B-B14F-4D97-AF65-F5344CB8AC3E}">
        <p14:creationId xmlns:p14="http://schemas.microsoft.com/office/powerpoint/2010/main" val="1345976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D656-3FA6-440C-BE73-AC8A0874E517}"/>
              </a:ext>
            </a:extLst>
          </p:cNvPr>
          <p:cNvSpPr>
            <a:spLocks noGrp="1"/>
          </p:cNvSpPr>
          <p:nvPr>
            <p:ph type="title"/>
          </p:nvPr>
        </p:nvSpPr>
        <p:spPr/>
        <p:txBody>
          <a:bodyPr/>
          <a:lstStyle/>
          <a:p>
            <a:pPr algn="ctr"/>
            <a:r>
              <a:rPr lang="en-US" dirty="0">
                <a:solidFill>
                  <a:schemeClr val="accent1">
                    <a:lumMod val="75000"/>
                  </a:schemeClr>
                </a:solidFill>
              </a:rPr>
              <a:t>A Note about Parameters and Continuity</a:t>
            </a:r>
          </a:p>
        </p:txBody>
      </p:sp>
      <p:sp>
        <p:nvSpPr>
          <p:cNvPr id="3" name="Content Placeholder 2">
            <a:extLst>
              <a:ext uri="{FF2B5EF4-FFF2-40B4-BE49-F238E27FC236}">
                <a16:creationId xmlns:a16="http://schemas.microsoft.com/office/drawing/2014/main" id="{974BE1D9-27D2-4E2B-A904-EA03E631A9FA}"/>
              </a:ext>
            </a:extLst>
          </p:cNvPr>
          <p:cNvSpPr>
            <a:spLocks noGrp="1"/>
          </p:cNvSpPr>
          <p:nvPr>
            <p:ph idx="1"/>
          </p:nvPr>
        </p:nvSpPr>
        <p:spPr>
          <a:xfrm>
            <a:off x="838200" y="1825624"/>
            <a:ext cx="10515600" cy="4548671"/>
          </a:xfrm>
        </p:spPr>
        <p:txBody>
          <a:bodyPr>
            <a:normAutofit lnSpcReduction="10000"/>
          </a:bodyPr>
          <a:lstStyle/>
          <a:p>
            <a:endParaRPr lang="en-US" dirty="0"/>
          </a:p>
          <a:p>
            <a:r>
              <a:rPr lang="en-US" dirty="0"/>
              <a:t>The idea of </a:t>
            </a:r>
            <a:r>
              <a:rPr lang="en-US" b="1" i="1" dirty="0">
                <a:solidFill>
                  <a:srgbClr val="FF0000"/>
                </a:solidFill>
              </a:rPr>
              <a:t>continuity</a:t>
            </a:r>
            <a:r>
              <a:rPr lang="en-US" dirty="0"/>
              <a:t>, or </a:t>
            </a:r>
            <a:r>
              <a:rPr lang="en-US" b="1" i="1" dirty="0">
                <a:solidFill>
                  <a:srgbClr val="FF0000"/>
                </a:solidFill>
              </a:rPr>
              <a:t>continuous </a:t>
            </a:r>
            <a:r>
              <a:rPr lang="en-US" dirty="0"/>
              <a:t>independent variables, is somewhat abstract. Since this is the case, we explain the concept of time as a continuous quantity</a:t>
            </a:r>
          </a:p>
          <a:p>
            <a:endParaRPr lang="en-US" dirty="0"/>
          </a:p>
          <a:p>
            <a:r>
              <a:rPr lang="en-US" dirty="0"/>
              <a:t>Many units can be used to </a:t>
            </a:r>
            <a:r>
              <a:rPr lang="en-US" b="1" i="1" dirty="0">
                <a:solidFill>
                  <a:srgbClr val="FF0000"/>
                </a:solidFill>
              </a:rPr>
              <a:t>measure </a:t>
            </a:r>
            <a:r>
              <a:rPr lang="en-US" dirty="0"/>
              <a:t>time. Time can be expressed in years, months, weeks, days, hours, minutes, seconds, milliseconds, etc. </a:t>
            </a:r>
          </a:p>
          <a:p>
            <a:endParaRPr lang="en-US" dirty="0"/>
          </a:p>
          <a:p>
            <a:r>
              <a:rPr lang="en-US" dirty="0"/>
              <a:t>So time be </a:t>
            </a:r>
            <a:r>
              <a:rPr lang="en-US" b="1" i="1" dirty="0">
                <a:solidFill>
                  <a:srgbClr val="FF0000"/>
                </a:solidFill>
              </a:rPr>
              <a:t>continuously divided </a:t>
            </a:r>
            <a:r>
              <a:rPr lang="en-US" dirty="0"/>
              <a:t>into smaller and smaller intervals/ units of measurement. This the concept of continuity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132214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1481.065"/>
  <p:tag name="LATEXADDIN" val="\documentclass{article}&#10;\usepackage{amsmath}&#10;\pagestyle{empty}&#10;\begin{document}&#10;&#10;\begin{equation}&#10;E[Y \mid X] = \beta_0 + \beta_1*X + \epsilon \notag&#10;\end{equation}&#10;&#10;&#10;\end{document}"/>
  <p:tag name="IGUANATEXSIZE" val="28"/>
  <p:tag name="IGUANATEXCURSOR" val="149"/>
  <p:tag name="TRANSPARENCY" val="Fals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10.xml><?xml version="1.0" encoding="utf-8"?>
<p:tagLst xmlns:a="http://schemas.openxmlformats.org/drawingml/2006/main" xmlns:r="http://schemas.openxmlformats.org/officeDocument/2006/relationships" xmlns:p="http://schemas.openxmlformats.org/presentationml/2006/main">
  <p:tag name="OUTPUTDPI" val="1200"/>
  <p:tag name="ORIGINALHEIGHT" val="152.2309"/>
  <p:tag name="ORIGINALWIDTH" val="4098.237"/>
  <p:tag name="LATEXADDIN" val="\documentclass{article}&#10;\usepackage{amsmath}&#10;\pagestyle{empty}&#10;\begin{document}&#10;&#10;$\ln(\hat{E}[Y \mid \vec{X}]) = 4.112 - 0.060*1 - 0.053*15.5 - 0.235*3.5 + 0.007*15.5*3.5 &#10;$&#10;&#10;\end{document}"/>
  <p:tag name="IGUANATEXSIZE" val="28"/>
  <p:tag name="IGUANATEXCURSOR" val="173"/>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2.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466.4417"/>
  <p:tag name="LATEXADDIN" val="\documentclass{article}&#10;\usepackage{amsmath}&#10;\pagestyle{empty}&#10;\begin{document}&#10;&#10;$E[Y \mid X]$&#10;&#10;&#10;\end{document}"/>
  <p:tag name="IGUANATEXSIZE" val="28"/>
  <p:tag name="IGUANATEXCURSOR" val="94"/>
  <p:tag name="TRANSPARENCY" val="Fals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3.xml><?xml version="1.0" encoding="utf-8"?>
<p:tagLst xmlns:a="http://schemas.openxmlformats.org/drawingml/2006/main" xmlns:r="http://schemas.openxmlformats.org/officeDocument/2006/relationships" xmlns:p="http://schemas.openxmlformats.org/presentationml/2006/main">
  <p:tag name="OUTPUTDPI" val="1200"/>
  <p:tag name="ORIGINALHEIGHT" val="112.4859"/>
  <p:tag name="ORIGINALWIDTH" val="290.2137"/>
  <p:tag name="LATEXADDIN" val="\documentclass{article}&#10;\usepackage{amsmath}&#10;\pagestyle{empty}&#10;\begin{document}&#10;&#10;$\beta_0, \beta_1$&#10;&#10;&#10;\end{document}"/>
  <p:tag name="IGUANATEXSIZE" val="28"/>
  <p:tag name="IGUANATEXCURSOR" val="99"/>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4.xml><?xml version="1.0" encoding="utf-8"?>
<p:tagLst xmlns:a="http://schemas.openxmlformats.org/drawingml/2006/main" xmlns:r="http://schemas.openxmlformats.org/officeDocument/2006/relationships" xmlns:p="http://schemas.openxmlformats.org/presentationml/2006/main">
  <p:tag name="OUTPUTDPI" val="1200"/>
  <p:tag name="ORIGINALHEIGHT" val="55.49307"/>
  <p:tag name="ORIGINALWIDTH" val="41.99472"/>
  <p:tag name="LATEXADDIN" val="\documentclass{article}&#10;\usepackage{amsmath}&#10;\pagestyle{empty}&#10;\begin{document}&#10;&#10;$\epsilon$&#10;&#10;&#10;\end{document}"/>
  <p:tag name="IGUANATEXSIZE" val="28"/>
  <p:tag name="IGUANATEXCURSOR" val="91"/>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5.xml><?xml version="1.0" encoding="utf-8"?>
<p:tagLst xmlns:a="http://schemas.openxmlformats.org/drawingml/2006/main" xmlns:r="http://schemas.openxmlformats.org/officeDocument/2006/relationships" xmlns:p="http://schemas.openxmlformats.org/presentationml/2006/main">
  <p:tag name="OUTPUTDPI" val="1200"/>
  <p:tag name="ORIGINALHEIGHT" val="125.2343"/>
  <p:tag name="ORIGINALWIDTH" val="466.4417"/>
  <p:tag name="LATEXADDIN" val="\documentclass{article}&#10;\usepackage{amsmath}&#10;\pagestyle{empty}&#10;\begin{document}&#10;&#10;$E[Y \mid X]$&#10;&#10;&#10;\end{document}"/>
  <p:tag name="IGUANATEXSIZE" val="28"/>
  <p:tag name="IGUANATEXCURSOR" val="94"/>
  <p:tag name="TRANSPARENCY" val="Fals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6.xml><?xml version="1.0" encoding="utf-8"?>
<p:tagLst xmlns:a="http://schemas.openxmlformats.org/drawingml/2006/main" xmlns:r="http://schemas.openxmlformats.org/officeDocument/2006/relationships" xmlns:p="http://schemas.openxmlformats.org/presentationml/2006/main">
  <p:tag name="OUTPUTDPI" val="1200"/>
  <p:tag name="ORIGINALHEIGHT" val="152.2309"/>
  <p:tag name="ORIGINALWIDTH" val="2361.455"/>
  <p:tag name="LATEXADDIN" val="\documentclass{article}&#10;\usepackage{amsmath}&#10;\pagestyle{empty}&#10;\begin{document}&#10;&#10;\begin{equation}&#10;E[Y \mid \vec{X}] = \beta_0 + \beta_1*X_1 + ... + \beta_n*X_n + \epsilon&#10;\notag&#10;\end{equation}&#10;&#10;&#10;\end{document}"/>
  <p:tag name="IGUANATEXSIZE" val="28"/>
  <p:tag name="IGUANATEXCURSOR" val="156"/>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7.xml><?xml version="1.0" encoding="utf-8"?>
<p:tagLst xmlns:a="http://schemas.openxmlformats.org/drawingml/2006/main" xmlns:r="http://schemas.openxmlformats.org/officeDocument/2006/relationships" xmlns:p="http://schemas.openxmlformats.org/presentationml/2006/main">
  <p:tag name="OUTPUTDPI" val="1200"/>
  <p:tag name="ORIGINALHEIGHT" val="149.2313"/>
  <p:tag name="ORIGINALWIDTH" val="2492.688"/>
  <p:tag name="LATEXADDIN" val="\documentclass{article}&#10;\usepackage{amsmath}&#10;\pagestyle{empty}&#10;\begin{document}&#10;&#10;\begin{equation}&#10;\ln(\hat{E}[Y \mid X]) = 5.02 - 0.842*\ln(Horsepower)&#10;\notag&#10;\end{equation}&#10;&#10;&#10;\end{document}"/>
  <p:tag name="IGUANATEXSIZE" val="28"/>
  <p:tag name="IGUANATEXCURSOR" val="151"/>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8.xml><?xml version="1.0" encoding="utf-8"?>
<p:tagLst xmlns:a="http://schemas.openxmlformats.org/drawingml/2006/main" xmlns:r="http://schemas.openxmlformats.org/officeDocument/2006/relationships" xmlns:p="http://schemas.openxmlformats.org/presentationml/2006/main">
  <p:tag name="OUTPUTDPI" val="1200"/>
  <p:tag name="ORIGINALHEIGHT" val="149.2313"/>
  <p:tag name="ORIGINALWIDTH" val="2225.722"/>
  <p:tag name="LATEXADDIN" val="\documentclass{article}&#10;\usepackage{amsmath}&#10;\pagestyle{empty}&#10;\begin{document}&#10;&#10;\begin{equation} &#10;\ln(\hat{E}[Y \mid X = 15]) = 5.02 - 0.842*\ln(15)&#10;\notag &#10;\end{equation}&#10;&#10;&#10;\end{document}"/>
  <p:tag name="IGUANATEXSIZE" val="28"/>
  <p:tag name="IGUANATEXCURSOR" val="156"/>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ags/tag9.xml><?xml version="1.0" encoding="utf-8"?>
<p:tagLst xmlns:a="http://schemas.openxmlformats.org/drawingml/2006/main" xmlns:r="http://schemas.openxmlformats.org/officeDocument/2006/relationships" xmlns:p="http://schemas.openxmlformats.org/presentationml/2006/main">
  <p:tag name="OUTPUTDPI" val="1200"/>
  <p:tag name="ORIGINALHEIGHT" val="152.2309"/>
  <p:tag name="ORIGINALWIDTH" val="5262.842"/>
  <p:tag name="LATEXADDIN" val="\documentclass{article}&#10;\usepackage{amsmath}&#10;\pagestyle{empty}&#10;\begin{document}&#10;&#10;\begin{equation}&#10;\ln(\hat{E}[Y \mid \vec{X}]) = 4.112 - 0.060*X.1 - 0.067*X.2 + 0.121*X.3 - 0.053*X.4 - 0.235*X.5 + 0.007*X.4*X.5&#10;\notag&#10;\end{equation}&#10;&#10;&#10;\end{document}"/>
  <p:tag name="IGUANATEXSIZE" val="28"/>
  <p:tag name="IGUANATEXCURSOR" val="124"/>
  <p:tag name="TRANSPARENCY" val="True"/>
  <p:tag name="FILENAME" val=""/>
  <p:tag name="LATEXENGINEID" val="0"/>
  <p:tag name="TEMPFOLDER" val="C:\Users\wrig0\Documents\The Wright Consulting Company Research Sources\"/>
  <p:tag name="LATEXFORMHEIGHT" val="312"/>
  <p:tag name="LATEXFORMWIDTH" val="384"/>
  <p:tag name="LATEXFORMWRAP" val="True"/>
  <p:tag name="BITMAPVECTOR"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1070</Words>
  <Application>Microsoft Office PowerPoint</Application>
  <PresentationFormat>Widescreen</PresentationFormat>
  <Paragraphs>130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Machine Learning:</vt:lpstr>
      <vt:lpstr>Introduction</vt:lpstr>
      <vt:lpstr>Introduction to Simple Linear Regression</vt:lpstr>
      <vt:lpstr>Introduction to Simple Linear Regression</vt:lpstr>
      <vt:lpstr>Introduction to Simple Linear Regression </vt:lpstr>
      <vt:lpstr>Introduction to Multiple Linear Regression</vt:lpstr>
      <vt:lpstr>Introduction to Multiple Linear Regression</vt:lpstr>
      <vt:lpstr>A Note about Parameters and Continuity</vt:lpstr>
      <vt:lpstr>A Note about Parameters and Continuity</vt:lpstr>
      <vt:lpstr>Project Results: Overview </vt:lpstr>
      <vt:lpstr>Project Results: Overview</vt:lpstr>
      <vt:lpstr>Project Results: Simple Linear Regression </vt:lpstr>
      <vt:lpstr>Project Results: Simple Linear Regression</vt:lpstr>
      <vt:lpstr>Project Results: Simple Linear Regression </vt:lpstr>
      <vt:lpstr>Project Results: Simple Linear Regression</vt:lpstr>
      <vt:lpstr>Project Results: Multiple Linear Regression</vt:lpstr>
      <vt:lpstr>Project Results: Multiple Linear Regression</vt:lpstr>
      <vt:lpstr>Project Results: Multiple Linear Regression</vt:lpstr>
      <vt:lpstr>Project Results: Multiple Linear Regression</vt:lpstr>
      <vt:lpstr>Project Results: Multiple Linear Regression </vt:lpstr>
      <vt:lpstr>Project Results: Multiple Linear Regression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Learning:</dc:title>
  <dc:creator>VICTOR WRIGHT</dc:creator>
  <cp:lastModifiedBy>VICTOR WRIGHT</cp:lastModifiedBy>
  <cp:revision>68</cp:revision>
  <dcterms:created xsi:type="dcterms:W3CDTF">2019-09-30T17:48:41Z</dcterms:created>
  <dcterms:modified xsi:type="dcterms:W3CDTF">2019-10-07T23:46:04Z</dcterms:modified>
</cp:coreProperties>
</file>