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04290-B568-44BD-AD52-1A832341FF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556695B-610C-4282-B28F-2AB6C1D5AF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347036-D4F7-40BB-B191-A22FAC03D229}"/>
              </a:ext>
            </a:extLst>
          </p:cNvPr>
          <p:cNvSpPr>
            <a:spLocks noGrp="1"/>
          </p:cNvSpPr>
          <p:nvPr>
            <p:ph type="dt" sz="half" idx="10"/>
          </p:nvPr>
        </p:nvSpPr>
        <p:spPr/>
        <p:txBody>
          <a:bodyPr/>
          <a:lstStyle/>
          <a:p>
            <a:fld id="{98D01F2D-85EF-4144-9C75-2ABDF1131C26}" type="datetimeFigureOut">
              <a:rPr lang="en-US" smtClean="0"/>
              <a:t>10/28/2019</a:t>
            </a:fld>
            <a:endParaRPr lang="en-US"/>
          </a:p>
        </p:txBody>
      </p:sp>
      <p:sp>
        <p:nvSpPr>
          <p:cNvPr id="5" name="Footer Placeholder 4">
            <a:extLst>
              <a:ext uri="{FF2B5EF4-FFF2-40B4-BE49-F238E27FC236}">
                <a16:creationId xmlns:a16="http://schemas.microsoft.com/office/drawing/2014/main" id="{EFC415D6-13D4-4739-933D-DBFE485B24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BBE9DD-2041-49BF-9719-E4E07DBD8785}"/>
              </a:ext>
            </a:extLst>
          </p:cNvPr>
          <p:cNvSpPr>
            <a:spLocks noGrp="1"/>
          </p:cNvSpPr>
          <p:nvPr>
            <p:ph type="sldNum" sz="quarter" idx="12"/>
          </p:nvPr>
        </p:nvSpPr>
        <p:spPr/>
        <p:txBody>
          <a:bodyPr/>
          <a:lstStyle/>
          <a:p>
            <a:fld id="{89C23A87-CE62-4DCA-AD28-229252CFC393}" type="slidenum">
              <a:rPr lang="en-US" smtClean="0"/>
              <a:t>‹#›</a:t>
            </a:fld>
            <a:endParaRPr lang="en-US"/>
          </a:p>
        </p:txBody>
      </p:sp>
    </p:spTree>
    <p:extLst>
      <p:ext uri="{BB962C8B-B14F-4D97-AF65-F5344CB8AC3E}">
        <p14:creationId xmlns:p14="http://schemas.microsoft.com/office/powerpoint/2010/main" val="408701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9E21A-1AF4-42BB-9911-A611A14226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ED9131-0AFD-4542-8E14-B8106C3F8A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C63C01-B3BD-45F3-93EE-1368380694B0}"/>
              </a:ext>
            </a:extLst>
          </p:cNvPr>
          <p:cNvSpPr>
            <a:spLocks noGrp="1"/>
          </p:cNvSpPr>
          <p:nvPr>
            <p:ph type="dt" sz="half" idx="10"/>
          </p:nvPr>
        </p:nvSpPr>
        <p:spPr/>
        <p:txBody>
          <a:bodyPr/>
          <a:lstStyle/>
          <a:p>
            <a:fld id="{98D01F2D-85EF-4144-9C75-2ABDF1131C26}" type="datetimeFigureOut">
              <a:rPr lang="en-US" smtClean="0"/>
              <a:t>10/28/2019</a:t>
            </a:fld>
            <a:endParaRPr lang="en-US"/>
          </a:p>
        </p:txBody>
      </p:sp>
      <p:sp>
        <p:nvSpPr>
          <p:cNvPr id="5" name="Footer Placeholder 4">
            <a:extLst>
              <a:ext uri="{FF2B5EF4-FFF2-40B4-BE49-F238E27FC236}">
                <a16:creationId xmlns:a16="http://schemas.microsoft.com/office/drawing/2014/main" id="{9087F728-942F-4B10-9486-5E355CAEC9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94923-C1E6-40F8-9720-FD3271B12D26}"/>
              </a:ext>
            </a:extLst>
          </p:cNvPr>
          <p:cNvSpPr>
            <a:spLocks noGrp="1"/>
          </p:cNvSpPr>
          <p:nvPr>
            <p:ph type="sldNum" sz="quarter" idx="12"/>
          </p:nvPr>
        </p:nvSpPr>
        <p:spPr/>
        <p:txBody>
          <a:bodyPr/>
          <a:lstStyle/>
          <a:p>
            <a:fld id="{89C23A87-CE62-4DCA-AD28-229252CFC393}" type="slidenum">
              <a:rPr lang="en-US" smtClean="0"/>
              <a:t>‹#›</a:t>
            </a:fld>
            <a:endParaRPr lang="en-US"/>
          </a:p>
        </p:txBody>
      </p:sp>
    </p:spTree>
    <p:extLst>
      <p:ext uri="{BB962C8B-B14F-4D97-AF65-F5344CB8AC3E}">
        <p14:creationId xmlns:p14="http://schemas.microsoft.com/office/powerpoint/2010/main" val="3730799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E62524-D6ED-4809-BF92-5C4F42333F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617CC9-5336-4A63-84AF-6AD39E132F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6D0C41-16F3-4988-B706-75C9D0978BA5}"/>
              </a:ext>
            </a:extLst>
          </p:cNvPr>
          <p:cNvSpPr>
            <a:spLocks noGrp="1"/>
          </p:cNvSpPr>
          <p:nvPr>
            <p:ph type="dt" sz="half" idx="10"/>
          </p:nvPr>
        </p:nvSpPr>
        <p:spPr/>
        <p:txBody>
          <a:bodyPr/>
          <a:lstStyle/>
          <a:p>
            <a:fld id="{98D01F2D-85EF-4144-9C75-2ABDF1131C26}" type="datetimeFigureOut">
              <a:rPr lang="en-US" smtClean="0"/>
              <a:t>10/28/2019</a:t>
            </a:fld>
            <a:endParaRPr lang="en-US"/>
          </a:p>
        </p:txBody>
      </p:sp>
      <p:sp>
        <p:nvSpPr>
          <p:cNvPr id="5" name="Footer Placeholder 4">
            <a:extLst>
              <a:ext uri="{FF2B5EF4-FFF2-40B4-BE49-F238E27FC236}">
                <a16:creationId xmlns:a16="http://schemas.microsoft.com/office/drawing/2014/main" id="{75E045E2-3373-40E4-BA94-F10E5C1B84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C512CA-AB29-466F-812B-38FE3844B259}"/>
              </a:ext>
            </a:extLst>
          </p:cNvPr>
          <p:cNvSpPr>
            <a:spLocks noGrp="1"/>
          </p:cNvSpPr>
          <p:nvPr>
            <p:ph type="sldNum" sz="quarter" idx="12"/>
          </p:nvPr>
        </p:nvSpPr>
        <p:spPr/>
        <p:txBody>
          <a:bodyPr/>
          <a:lstStyle/>
          <a:p>
            <a:fld id="{89C23A87-CE62-4DCA-AD28-229252CFC393}" type="slidenum">
              <a:rPr lang="en-US" smtClean="0"/>
              <a:t>‹#›</a:t>
            </a:fld>
            <a:endParaRPr lang="en-US"/>
          </a:p>
        </p:txBody>
      </p:sp>
    </p:spTree>
    <p:extLst>
      <p:ext uri="{BB962C8B-B14F-4D97-AF65-F5344CB8AC3E}">
        <p14:creationId xmlns:p14="http://schemas.microsoft.com/office/powerpoint/2010/main" val="1733000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22332-FD0C-4D40-ABCE-1870612982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FA420C-6067-4A06-B273-6014E522D5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F5A66-F1C9-4C2C-86B4-FCE57719555A}"/>
              </a:ext>
            </a:extLst>
          </p:cNvPr>
          <p:cNvSpPr>
            <a:spLocks noGrp="1"/>
          </p:cNvSpPr>
          <p:nvPr>
            <p:ph type="dt" sz="half" idx="10"/>
          </p:nvPr>
        </p:nvSpPr>
        <p:spPr/>
        <p:txBody>
          <a:bodyPr/>
          <a:lstStyle/>
          <a:p>
            <a:fld id="{98D01F2D-85EF-4144-9C75-2ABDF1131C26}" type="datetimeFigureOut">
              <a:rPr lang="en-US" smtClean="0"/>
              <a:t>10/28/2019</a:t>
            </a:fld>
            <a:endParaRPr lang="en-US"/>
          </a:p>
        </p:txBody>
      </p:sp>
      <p:sp>
        <p:nvSpPr>
          <p:cNvPr id="5" name="Footer Placeholder 4">
            <a:extLst>
              <a:ext uri="{FF2B5EF4-FFF2-40B4-BE49-F238E27FC236}">
                <a16:creationId xmlns:a16="http://schemas.microsoft.com/office/drawing/2014/main" id="{64A9636C-BC06-4854-8055-6C82B702B6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6DC0CB-30FB-48EF-AEE4-5B7576FD08DB}"/>
              </a:ext>
            </a:extLst>
          </p:cNvPr>
          <p:cNvSpPr>
            <a:spLocks noGrp="1"/>
          </p:cNvSpPr>
          <p:nvPr>
            <p:ph type="sldNum" sz="quarter" idx="12"/>
          </p:nvPr>
        </p:nvSpPr>
        <p:spPr/>
        <p:txBody>
          <a:bodyPr/>
          <a:lstStyle/>
          <a:p>
            <a:fld id="{89C23A87-CE62-4DCA-AD28-229252CFC393}" type="slidenum">
              <a:rPr lang="en-US" smtClean="0"/>
              <a:t>‹#›</a:t>
            </a:fld>
            <a:endParaRPr lang="en-US"/>
          </a:p>
        </p:txBody>
      </p:sp>
    </p:spTree>
    <p:extLst>
      <p:ext uri="{BB962C8B-B14F-4D97-AF65-F5344CB8AC3E}">
        <p14:creationId xmlns:p14="http://schemas.microsoft.com/office/powerpoint/2010/main" val="3950043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05D-4192-444D-8250-9D9A0ACADC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D83D62-E6CE-42F4-B3B4-3F63A0CE26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805715-CAC9-4446-B77D-7BB2BBB9A019}"/>
              </a:ext>
            </a:extLst>
          </p:cNvPr>
          <p:cNvSpPr>
            <a:spLocks noGrp="1"/>
          </p:cNvSpPr>
          <p:nvPr>
            <p:ph type="dt" sz="half" idx="10"/>
          </p:nvPr>
        </p:nvSpPr>
        <p:spPr/>
        <p:txBody>
          <a:bodyPr/>
          <a:lstStyle/>
          <a:p>
            <a:fld id="{98D01F2D-85EF-4144-9C75-2ABDF1131C26}" type="datetimeFigureOut">
              <a:rPr lang="en-US" smtClean="0"/>
              <a:t>10/28/2019</a:t>
            </a:fld>
            <a:endParaRPr lang="en-US"/>
          </a:p>
        </p:txBody>
      </p:sp>
      <p:sp>
        <p:nvSpPr>
          <p:cNvPr id="5" name="Footer Placeholder 4">
            <a:extLst>
              <a:ext uri="{FF2B5EF4-FFF2-40B4-BE49-F238E27FC236}">
                <a16:creationId xmlns:a16="http://schemas.microsoft.com/office/drawing/2014/main" id="{96CDEF30-B108-4274-9F83-A09352EE2C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394FC4-1E0B-4AA7-A637-04D180BFA541}"/>
              </a:ext>
            </a:extLst>
          </p:cNvPr>
          <p:cNvSpPr>
            <a:spLocks noGrp="1"/>
          </p:cNvSpPr>
          <p:nvPr>
            <p:ph type="sldNum" sz="quarter" idx="12"/>
          </p:nvPr>
        </p:nvSpPr>
        <p:spPr/>
        <p:txBody>
          <a:bodyPr/>
          <a:lstStyle/>
          <a:p>
            <a:fld id="{89C23A87-CE62-4DCA-AD28-229252CFC393}" type="slidenum">
              <a:rPr lang="en-US" smtClean="0"/>
              <a:t>‹#›</a:t>
            </a:fld>
            <a:endParaRPr lang="en-US"/>
          </a:p>
        </p:txBody>
      </p:sp>
    </p:spTree>
    <p:extLst>
      <p:ext uri="{BB962C8B-B14F-4D97-AF65-F5344CB8AC3E}">
        <p14:creationId xmlns:p14="http://schemas.microsoft.com/office/powerpoint/2010/main" val="1571132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C17BB-ECBD-4937-8FC2-55D65FDFDF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36EA97-6AE2-43E3-9A12-7419ECA521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725EDC-BCF6-4429-BD7F-9841BACA81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8889B7-CA63-4D46-9FF9-59A700207707}"/>
              </a:ext>
            </a:extLst>
          </p:cNvPr>
          <p:cNvSpPr>
            <a:spLocks noGrp="1"/>
          </p:cNvSpPr>
          <p:nvPr>
            <p:ph type="dt" sz="half" idx="10"/>
          </p:nvPr>
        </p:nvSpPr>
        <p:spPr/>
        <p:txBody>
          <a:bodyPr/>
          <a:lstStyle/>
          <a:p>
            <a:fld id="{98D01F2D-85EF-4144-9C75-2ABDF1131C26}" type="datetimeFigureOut">
              <a:rPr lang="en-US" smtClean="0"/>
              <a:t>10/28/2019</a:t>
            </a:fld>
            <a:endParaRPr lang="en-US"/>
          </a:p>
        </p:txBody>
      </p:sp>
      <p:sp>
        <p:nvSpPr>
          <p:cNvPr id="6" name="Footer Placeholder 5">
            <a:extLst>
              <a:ext uri="{FF2B5EF4-FFF2-40B4-BE49-F238E27FC236}">
                <a16:creationId xmlns:a16="http://schemas.microsoft.com/office/drawing/2014/main" id="{95614CF2-3C1A-41F0-BE4B-C517CCEE9C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40031-9CE6-46D0-AA61-D64710C3FC6D}"/>
              </a:ext>
            </a:extLst>
          </p:cNvPr>
          <p:cNvSpPr>
            <a:spLocks noGrp="1"/>
          </p:cNvSpPr>
          <p:nvPr>
            <p:ph type="sldNum" sz="quarter" idx="12"/>
          </p:nvPr>
        </p:nvSpPr>
        <p:spPr/>
        <p:txBody>
          <a:bodyPr/>
          <a:lstStyle/>
          <a:p>
            <a:fld id="{89C23A87-CE62-4DCA-AD28-229252CFC393}" type="slidenum">
              <a:rPr lang="en-US" smtClean="0"/>
              <a:t>‹#›</a:t>
            </a:fld>
            <a:endParaRPr lang="en-US"/>
          </a:p>
        </p:txBody>
      </p:sp>
    </p:spTree>
    <p:extLst>
      <p:ext uri="{BB962C8B-B14F-4D97-AF65-F5344CB8AC3E}">
        <p14:creationId xmlns:p14="http://schemas.microsoft.com/office/powerpoint/2010/main" val="1281627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7D784-C976-4676-8FEE-FAE7D7B092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B4497F-78EB-49AB-8786-38FCFAAA6D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B879F4-C258-4D91-8BB2-7647802135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AC61EC-67BD-4529-85A9-F5D94BEAE0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9FFEFF-E5CD-43A0-9B30-A3A54AF96E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165FE8-A258-4902-A65C-3D0D8BE38013}"/>
              </a:ext>
            </a:extLst>
          </p:cNvPr>
          <p:cNvSpPr>
            <a:spLocks noGrp="1"/>
          </p:cNvSpPr>
          <p:nvPr>
            <p:ph type="dt" sz="half" idx="10"/>
          </p:nvPr>
        </p:nvSpPr>
        <p:spPr/>
        <p:txBody>
          <a:bodyPr/>
          <a:lstStyle/>
          <a:p>
            <a:fld id="{98D01F2D-85EF-4144-9C75-2ABDF1131C26}" type="datetimeFigureOut">
              <a:rPr lang="en-US" smtClean="0"/>
              <a:t>10/28/2019</a:t>
            </a:fld>
            <a:endParaRPr lang="en-US"/>
          </a:p>
        </p:txBody>
      </p:sp>
      <p:sp>
        <p:nvSpPr>
          <p:cNvPr id="8" name="Footer Placeholder 7">
            <a:extLst>
              <a:ext uri="{FF2B5EF4-FFF2-40B4-BE49-F238E27FC236}">
                <a16:creationId xmlns:a16="http://schemas.microsoft.com/office/drawing/2014/main" id="{51373A0A-59F9-4BF6-919D-3EED77217C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3B62D6-DBB6-473A-8120-998428FA6FA0}"/>
              </a:ext>
            </a:extLst>
          </p:cNvPr>
          <p:cNvSpPr>
            <a:spLocks noGrp="1"/>
          </p:cNvSpPr>
          <p:nvPr>
            <p:ph type="sldNum" sz="quarter" idx="12"/>
          </p:nvPr>
        </p:nvSpPr>
        <p:spPr/>
        <p:txBody>
          <a:bodyPr/>
          <a:lstStyle/>
          <a:p>
            <a:fld id="{89C23A87-CE62-4DCA-AD28-229252CFC393}" type="slidenum">
              <a:rPr lang="en-US" smtClean="0"/>
              <a:t>‹#›</a:t>
            </a:fld>
            <a:endParaRPr lang="en-US"/>
          </a:p>
        </p:txBody>
      </p:sp>
    </p:spTree>
    <p:extLst>
      <p:ext uri="{BB962C8B-B14F-4D97-AF65-F5344CB8AC3E}">
        <p14:creationId xmlns:p14="http://schemas.microsoft.com/office/powerpoint/2010/main" val="141415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AF0C1-DADA-429A-A7D4-B80DBABD3C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F240747-251A-4D36-B0C3-8C873E0DDC14}"/>
              </a:ext>
            </a:extLst>
          </p:cNvPr>
          <p:cNvSpPr>
            <a:spLocks noGrp="1"/>
          </p:cNvSpPr>
          <p:nvPr>
            <p:ph type="dt" sz="half" idx="10"/>
          </p:nvPr>
        </p:nvSpPr>
        <p:spPr/>
        <p:txBody>
          <a:bodyPr/>
          <a:lstStyle/>
          <a:p>
            <a:fld id="{98D01F2D-85EF-4144-9C75-2ABDF1131C26}" type="datetimeFigureOut">
              <a:rPr lang="en-US" smtClean="0"/>
              <a:t>10/28/2019</a:t>
            </a:fld>
            <a:endParaRPr lang="en-US"/>
          </a:p>
        </p:txBody>
      </p:sp>
      <p:sp>
        <p:nvSpPr>
          <p:cNvPr id="4" name="Footer Placeholder 3">
            <a:extLst>
              <a:ext uri="{FF2B5EF4-FFF2-40B4-BE49-F238E27FC236}">
                <a16:creationId xmlns:a16="http://schemas.microsoft.com/office/drawing/2014/main" id="{38191942-B25C-481F-9424-739F01C520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7EF31A-0FD6-411D-9450-500ED6EB0B06}"/>
              </a:ext>
            </a:extLst>
          </p:cNvPr>
          <p:cNvSpPr>
            <a:spLocks noGrp="1"/>
          </p:cNvSpPr>
          <p:nvPr>
            <p:ph type="sldNum" sz="quarter" idx="12"/>
          </p:nvPr>
        </p:nvSpPr>
        <p:spPr/>
        <p:txBody>
          <a:bodyPr/>
          <a:lstStyle/>
          <a:p>
            <a:fld id="{89C23A87-CE62-4DCA-AD28-229252CFC393}" type="slidenum">
              <a:rPr lang="en-US" smtClean="0"/>
              <a:t>‹#›</a:t>
            </a:fld>
            <a:endParaRPr lang="en-US"/>
          </a:p>
        </p:txBody>
      </p:sp>
    </p:spTree>
    <p:extLst>
      <p:ext uri="{BB962C8B-B14F-4D97-AF65-F5344CB8AC3E}">
        <p14:creationId xmlns:p14="http://schemas.microsoft.com/office/powerpoint/2010/main" val="5397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593479-AFEE-46DA-B096-304B767B2003}"/>
              </a:ext>
            </a:extLst>
          </p:cNvPr>
          <p:cNvSpPr>
            <a:spLocks noGrp="1"/>
          </p:cNvSpPr>
          <p:nvPr>
            <p:ph type="dt" sz="half" idx="10"/>
          </p:nvPr>
        </p:nvSpPr>
        <p:spPr/>
        <p:txBody>
          <a:bodyPr/>
          <a:lstStyle/>
          <a:p>
            <a:fld id="{98D01F2D-85EF-4144-9C75-2ABDF1131C26}" type="datetimeFigureOut">
              <a:rPr lang="en-US" smtClean="0"/>
              <a:t>10/28/2019</a:t>
            </a:fld>
            <a:endParaRPr lang="en-US"/>
          </a:p>
        </p:txBody>
      </p:sp>
      <p:sp>
        <p:nvSpPr>
          <p:cNvPr id="3" name="Footer Placeholder 2">
            <a:extLst>
              <a:ext uri="{FF2B5EF4-FFF2-40B4-BE49-F238E27FC236}">
                <a16:creationId xmlns:a16="http://schemas.microsoft.com/office/drawing/2014/main" id="{70BF69DF-39D2-4981-9DAC-068A605144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ECBE24-F13B-477B-8715-CF5F151F21D9}"/>
              </a:ext>
            </a:extLst>
          </p:cNvPr>
          <p:cNvSpPr>
            <a:spLocks noGrp="1"/>
          </p:cNvSpPr>
          <p:nvPr>
            <p:ph type="sldNum" sz="quarter" idx="12"/>
          </p:nvPr>
        </p:nvSpPr>
        <p:spPr/>
        <p:txBody>
          <a:bodyPr/>
          <a:lstStyle/>
          <a:p>
            <a:fld id="{89C23A87-CE62-4DCA-AD28-229252CFC393}" type="slidenum">
              <a:rPr lang="en-US" smtClean="0"/>
              <a:t>‹#›</a:t>
            </a:fld>
            <a:endParaRPr lang="en-US"/>
          </a:p>
        </p:txBody>
      </p:sp>
    </p:spTree>
    <p:extLst>
      <p:ext uri="{BB962C8B-B14F-4D97-AF65-F5344CB8AC3E}">
        <p14:creationId xmlns:p14="http://schemas.microsoft.com/office/powerpoint/2010/main" val="4163693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0BF8-16A6-4714-909C-9224D27432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E925D7-A466-4D25-BD05-12D825DB68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428EB5-1F48-4106-BBC8-684624FBBF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2851B2-9523-4818-95A6-81B56BA88EA6}"/>
              </a:ext>
            </a:extLst>
          </p:cNvPr>
          <p:cNvSpPr>
            <a:spLocks noGrp="1"/>
          </p:cNvSpPr>
          <p:nvPr>
            <p:ph type="dt" sz="half" idx="10"/>
          </p:nvPr>
        </p:nvSpPr>
        <p:spPr/>
        <p:txBody>
          <a:bodyPr/>
          <a:lstStyle/>
          <a:p>
            <a:fld id="{98D01F2D-85EF-4144-9C75-2ABDF1131C26}" type="datetimeFigureOut">
              <a:rPr lang="en-US" smtClean="0"/>
              <a:t>10/28/2019</a:t>
            </a:fld>
            <a:endParaRPr lang="en-US"/>
          </a:p>
        </p:txBody>
      </p:sp>
      <p:sp>
        <p:nvSpPr>
          <p:cNvPr id="6" name="Footer Placeholder 5">
            <a:extLst>
              <a:ext uri="{FF2B5EF4-FFF2-40B4-BE49-F238E27FC236}">
                <a16:creationId xmlns:a16="http://schemas.microsoft.com/office/drawing/2014/main" id="{A3823282-FDFB-403C-B9CD-9A5B0599BA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867D1D-1473-4EEB-8682-509BC7867C0E}"/>
              </a:ext>
            </a:extLst>
          </p:cNvPr>
          <p:cNvSpPr>
            <a:spLocks noGrp="1"/>
          </p:cNvSpPr>
          <p:nvPr>
            <p:ph type="sldNum" sz="quarter" idx="12"/>
          </p:nvPr>
        </p:nvSpPr>
        <p:spPr/>
        <p:txBody>
          <a:bodyPr/>
          <a:lstStyle/>
          <a:p>
            <a:fld id="{89C23A87-CE62-4DCA-AD28-229252CFC393}" type="slidenum">
              <a:rPr lang="en-US" smtClean="0"/>
              <a:t>‹#›</a:t>
            </a:fld>
            <a:endParaRPr lang="en-US"/>
          </a:p>
        </p:txBody>
      </p:sp>
    </p:spTree>
    <p:extLst>
      <p:ext uri="{BB962C8B-B14F-4D97-AF65-F5344CB8AC3E}">
        <p14:creationId xmlns:p14="http://schemas.microsoft.com/office/powerpoint/2010/main" val="3988559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7F8E2-3317-48E5-BE9E-A3564CACBB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834EE3-A156-40C9-9A33-96FAB249D3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0E3D6E-C46C-4949-98AB-997359A60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D3AABD-EF2D-41D6-818D-A3CBF350496E}"/>
              </a:ext>
            </a:extLst>
          </p:cNvPr>
          <p:cNvSpPr>
            <a:spLocks noGrp="1"/>
          </p:cNvSpPr>
          <p:nvPr>
            <p:ph type="dt" sz="half" idx="10"/>
          </p:nvPr>
        </p:nvSpPr>
        <p:spPr/>
        <p:txBody>
          <a:bodyPr/>
          <a:lstStyle/>
          <a:p>
            <a:fld id="{98D01F2D-85EF-4144-9C75-2ABDF1131C26}" type="datetimeFigureOut">
              <a:rPr lang="en-US" smtClean="0"/>
              <a:t>10/28/2019</a:t>
            </a:fld>
            <a:endParaRPr lang="en-US"/>
          </a:p>
        </p:txBody>
      </p:sp>
      <p:sp>
        <p:nvSpPr>
          <p:cNvPr id="6" name="Footer Placeholder 5">
            <a:extLst>
              <a:ext uri="{FF2B5EF4-FFF2-40B4-BE49-F238E27FC236}">
                <a16:creationId xmlns:a16="http://schemas.microsoft.com/office/drawing/2014/main" id="{0E649D2C-5A12-43CF-BDF4-0E38142C80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F33779-9119-4993-AEB0-7961C199C806}"/>
              </a:ext>
            </a:extLst>
          </p:cNvPr>
          <p:cNvSpPr>
            <a:spLocks noGrp="1"/>
          </p:cNvSpPr>
          <p:nvPr>
            <p:ph type="sldNum" sz="quarter" idx="12"/>
          </p:nvPr>
        </p:nvSpPr>
        <p:spPr/>
        <p:txBody>
          <a:bodyPr/>
          <a:lstStyle/>
          <a:p>
            <a:fld id="{89C23A87-CE62-4DCA-AD28-229252CFC393}" type="slidenum">
              <a:rPr lang="en-US" smtClean="0"/>
              <a:t>‹#›</a:t>
            </a:fld>
            <a:endParaRPr lang="en-US"/>
          </a:p>
        </p:txBody>
      </p:sp>
    </p:spTree>
    <p:extLst>
      <p:ext uri="{BB962C8B-B14F-4D97-AF65-F5344CB8AC3E}">
        <p14:creationId xmlns:p14="http://schemas.microsoft.com/office/powerpoint/2010/main" val="3214393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13CDD8-B51A-4FA9-8FFC-D69775975D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174903-2622-4078-B5A9-E756061744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EC6B2E-EDF5-4B5C-B57D-BABA6F6C53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D01F2D-85EF-4144-9C75-2ABDF1131C26}" type="datetimeFigureOut">
              <a:rPr lang="en-US" smtClean="0"/>
              <a:t>10/28/2019</a:t>
            </a:fld>
            <a:endParaRPr lang="en-US"/>
          </a:p>
        </p:txBody>
      </p:sp>
      <p:sp>
        <p:nvSpPr>
          <p:cNvPr id="5" name="Footer Placeholder 4">
            <a:extLst>
              <a:ext uri="{FF2B5EF4-FFF2-40B4-BE49-F238E27FC236}">
                <a16:creationId xmlns:a16="http://schemas.microsoft.com/office/drawing/2014/main" id="{786A2EC5-AE18-49B7-899A-CCBD7B0B74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7FFA19A-CBB4-4F47-99CA-A5BF848CAA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C23A87-CE62-4DCA-AD28-229252CFC393}" type="slidenum">
              <a:rPr lang="en-US" smtClean="0"/>
              <a:t>‹#›</a:t>
            </a:fld>
            <a:endParaRPr lang="en-US"/>
          </a:p>
        </p:txBody>
      </p:sp>
    </p:spTree>
    <p:extLst>
      <p:ext uri="{BB962C8B-B14F-4D97-AF65-F5344CB8AC3E}">
        <p14:creationId xmlns:p14="http://schemas.microsoft.com/office/powerpoint/2010/main" val="3788177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6.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12.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081D1-188E-4171-BF4C-F32DF562077A}"/>
              </a:ext>
            </a:extLst>
          </p:cNvPr>
          <p:cNvSpPr>
            <a:spLocks noGrp="1"/>
          </p:cNvSpPr>
          <p:nvPr>
            <p:ph type="ctrTitle"/>
          </p:nvPr>
        </p:nvSpPr>
        <p:spPr/>
        <p:txBody>
          <a:bodyPr>
            <a:normAutofit fontScale="90000"/>
          </a:bodyPr>
          <a:lstStyle/>
          <a:p>
            <a:pPr>
              <a:lnSpc>
                <a:spcPct val="100000"/>
              </a:lnSpc>
            </a:pPr>
            <a:r>
              <a:rPr lang="en-US" b="1" dirty="0">
                <a:solidFill>
                  <a:schemeClr val="accent1">
                    <a:lumMod val="75000"/>
                  </a:schemeClr>
                </a:solidFill>
                <a:latin typeface="+mn-lt"/>
              </a:rPr>
              <a:t>Machine Learning: </a:t>
            </a:r>
            <a:br>
              <a:rPr lang="en-US" b="1" dirty="0">
                <a:solidFill>
                  <a:schemeClr val="accent1">
                    <a:lumMod val="75000"/>
                  </a:schemeClr>
                </a:solidFill>
                <a:latin typeface="+mn-lt"/>
              </a:rPr>
            </a:br>
            <a:br>
              <a:rPr lang="en-US" b="1" dirty="0">
                <a:solidFill>
                  <a:schemeClr val="accent1">
                    <a:lumMod val="75000"/>
                  </a:schemeClr>
                </a:solidFill>
                <a:latin typeface="+mn-lt"/>
              </a:rPr>
            </a:br>
            <a:r>
              <a:rPr lang="en-US" sz="2700" dirty="0">
                <a:solidFill>
                  <a:schemeClr val="accent1">
                    <a:lumMod val="75000"/>
                  </a:schemeClr>
                </a:solidFill>
                <a:latin typeface="+mn-lt"/>
              </a:rPr>
              <a:t>Using the Logistic Regression Model to Predict Coronary Heart Disease</a:t>
            </a:r>
          </a:p>
        </p:txBody>
      </p:sp>
      <p:sp>
        <p:nvSpPr>
          <p:cNvPr id="3" name="Subtitle 2">
            <a:extLst>
              <a:ext uri="{FF2B5EF4-FFF2-40B4-BE49-F238E27FC236}">
                <a16:creationId xmlns:a16="http://schemas.microsoft.com/office/drawing/2014/main" id="{D12998F6-9122-412E-971C-768D0FE53167}"/>
              </a:ext>
            </a:extLst>
          </p:cNvPr>
          <p:cNvSpPr>
            <a:spLocks noGrp="1"/>
          </p:cNvSpPr>
          <p:nvPr>
            <p:ph type="subTitle" idx="1"/>
          </p:nvPr>
        </p:nvSpPr>
        <p:spPr/>
        <p:txBody>
          <a:bodyPr/>
          <a:lstStyle/>
          <a:p>
            <a:endParaRPr lang="en-US" dirty="0"/>
          </a:p>
          <a:p>
            <a:r>
              <a:rPr lang="en-US" dirty="0">
                <a:solidFill>
                  <a:schemeClr val="accent1">
                    <a:lumMod val="75000"/>
                  </a:schemeClr>
                </a:solidFill>
              </a:rPr>
              <a:t>Wright Analytics</a:t>
            </a:r>
          </a:p>
          <a:p>
            <a:endParaRPr lang="en-US" dirty="0">
              <a:solidFill>
                <a:schemeClr val="accent1">
                  <a:lumMod val="75000"/>
                </a:schemeClr>
              </a:solidFill>
            </a:endParaRPr>
          </a:p>
        </p:txBody>
      </p:sp>
    </p:spTree>
    <p:extLst>
      <p:ext uri="{BB962C8B-B14F-4D97-AF65-F5344CB8AC3E}">
        <p14:creationId xmlns:p14="http://schemas.microsoft.com/office/powerpoint/2010/main" val="1931034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C927A-907C-4589-8C03-9281311EEC4B}"/>
              </a:ext>
            </a:extLst>
          </p:cNvPr>
          <p:cNvSpPr>
            <a:spLocks noGrp="1"/>
          </p:cNvSpPr>
          <p:nvPr>
            <p:ph type="title"/>
          </p:nvPr>
        </p:nvSpPr>
        <p:spPr/>
        <p:txBody>
          <a:bodyPr/>
          <a:lstStyle/>
          <a:p>
            <a:pPr algn="ctr"/>
            <a:r>
              <a:rPr lang="en-US" dirty="0">
                <a:solidFill>
                  <a:schemeClr val="accent1">
                    <a:lumMod val="50000"/>
                  </a:schemeClr>
                </a:solidFill>
              </a:rPr>
              <a:t>Introduction to Logistic Regression </a:t>
            </a:r>
          </a:p>
        </p:txBody>
      </p:sp>
      <p:sp>
        <p:nvSpPr>
          <p:cNvPr id="3" name="Content Placeholder 2">
            <a:extLst>
              <a:ext uri="{FF2B5EF4-FFF2-40B4-BE49-F238E27FC236}">
                <a16:creationId xmlns:a16="http://schemas.microsoft.com/office/drawing/2014/main" id="{A4B8C849-6823-4C25-8D3B-E7021E0EBA5B}"/>
              </a:ext>
            </a:extLst>
          </p:cNvPr>
          <p:cNvSpPr>
            <a:spLocks noGrp="1"/>
          </p:cNvSpPr>
          <p:nvPr>
            <p:ph idx="1"/>
          </p:nvPr>
        </p:nvSpPr>
        <p:spPr/>
        <p:txBody>
          <a:bodyPr/>
          <a:lstStyle/>
          <a:p>
            <a:endParaRPr lang="en-US" dirty="0"/>
          </a:p>
          <a:p>
            <a:r>
              <a:rPr lang="en-US" dirty="0"/>
              <a:t>To be brief, conditional probability is written as  </a:t>
            </a:r>
          </a:p>
          <a:p>
            <a:endParaRPr lang="en-US" dirty="0"/>
          </a:p>
          <a:p>
            <a:r>
              <a:rPr lang="en-US" dirty="0"/>
              <a:t>Where X and Y are two different events where X </a:t>
            </a:r>
            <a:r>
              <a:rPr lang="en-US" b="1" i="1" dirty="0">
                <a:solidFill>
                  <a:srgbClr val="FF0000"/>
                </a:solidFill>
              </a:rPr>
              <a:t>has already occurred, or been observed, </a:t>
            </a:r>
            <a:r>
              <a:rPr lang="en-US" dirty="0"/>
              <a:t>and Y </a:t>
            </a:r>
            <a:r>
              <a:rPr lang="en-US" b="1" i="1" dirty="0">
                <a:solidFill>
                  <a:srgbClr val="FF0000"/>
                </a:solidFill>
              </a:rPr>
              <a:t>has not yet occurred</a:t>
            </a:r>
          </a:p>
          <a:p>
            <a:endParaRPr lang="en-US" b="1" i="1" dirty="0">
              <a:solidFill>
                <a:srgbClr val="FF0000"/>
              </a:solidFill>
            </a:endParaRPr>
          </a:p>
          <a:p>
            <a:r>
              <a:rPr lang="en-US" dirty="0"/>
              <a:t>We use conditional probability to answer questions like, “what is the probability Y occurs given we already know that X happened?”</a:t>
            </a:r>
          </a:p>
        </p:txBody>
      </p:sp>
      <p:pic>
        <p:nvPicPr>
          <p:cNvPr id="5" name="Picture 4">
            <a:extLst>
              <a:ext uri="{FF2B5EF4-FFF2-40B4-BE49-F238E27FC236}">
                <a16:creationId xmlns:a16="http://schemas.microsoft.com/office/drawing/2014/main" id="{40EA714D-06CD-49CD-9E2E-B0E499D7CC2F}"/>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8013149" y="2411033"/>
            <a:ext cx="1474133" cy="356267"/>
          </a:xfrm>
          <a:prstGeom prst="rect">
            <a:avLst/>
          </a:prstGeom>
        </p:spPr>
      </p:pic>
    </p:spTree>
    <p:extLst>
      <p:ext uri="{BB962C8B-B14F-4D97-AF65-F5344CB8AC3E}">
        <p14:creationId xmlns:p14="http://schemas.microsoft.com/office/powerpoint/2010/main" val="1185335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912B0-FB0F-48F6-B600-48FC3FDB982C}"/>
              </a:ext>
            </a:extLst>
          </p:cNvPr>
          <p:cNvSpPr>
            <a:spLocks noGrp="1"/>
          </p:cNvSpPr>
          <p:nvPr>
            <p:ph type="title"/>
          </p:nvPr>
        </p:nvSpPr>
        <p:spPr/>
        <p:txBody>
          <a:bodyPr/>
          <a:lstStyle/>
          <a:p>
            <a:pPr algn="ctr"/>
            <a:r>
              <a:rPr lang="en-US" dirty="0">
                <a:solidFill>
                  <a:schemeClr val="tx2">
                    <a:lumMod val="75000"/>
                  </a:schemeClr>
                </a:solidFill>
              </a:rPr>
              <a:t>Introduction to Logistic Regression </a:t>
            </a:r>
          </a:p>
        </p:txBody>
      </p:sp>
      <p:sp>
        <p:nvSpPr>
          <p:cNvPr id="3" name="Content Placeholder 2">
            <a:extLst>
              <a:ext uri="{FF2B5EF4-FFF2-40B4-BE49-F238E27FC236}">
                <a16:creationId xmlns:a16="http://schemas.microsoft.com/office/drawing/2014/main" id="{7B5CD728-8FDE-4A1A-8E32-7ABCC5F2C38D}"/>
              </a:ext>
            </a:extLst>
          </p:cNvPr>
          <p:cNvSpPr>
            <a:spLocks noGrp="1"/>
          </p:cNvSpPr>
          <p:nvPr>
            <p:ph idx="1"/>
          </p:nvPr>
        </p:nvSpPr>
        <p:spPr>
          <a:xfrm>
            <a:off x="838200" y="1825625"/>
            <a:ext cx="10515600" cy="4667250"/>
          </a:xfrm>
        </p:spPr>
        <p:txBody>
          <a:bodyPr>
            <a:normAutofit lnSpcReduction="10000"/>
          </a:bodyPr>
          <a:lstStyle/>
          <a:p>
            <a:endParaRPr lang="en-US" dirty="0"/>
          </a:p>
          <a:p>
            <a:r>
              <a:rPr lang="en-US" dirty="0"/>
              <a:t>Again, we use the probability form of the logistic regression model to determine whether Y = 1 or Y = 0 based on the values of the independent variable(s)</a:t>
            </a:r>
          </a:p>
          <a:p>
            <a:endParaRPr lang="en-US" dirty="0"/>
          </a:p>
          <a:p>
            <a:r>
              <a:rPr lang="en-US" dirty="0"/>
              <a:t>If </a:t>
            </a:r>
            <a:r>
              <a:rPr lang="en-US" b="1" i="1" dirty="0">
                <a:solidFill>
                  <a:srgbClr val="FF0000"/>
                </a:solidFill>
              </a:rPr>
              <a:t>p &gt; c </a:t>
            </a:r>
            <a:r>
              <a:rPr lang="en-US" dirty="0"/>
              <a:t>when we use the model to estimate a probability for an observation X</a:t>
            </a:r>
            <a:r>
              <a:rPr lang="en-US" b="1" i="1" dirty="0"/>
              <a:t>, </a:t>
            </a:r>
            <a:r>
              <a:rPr lang="en-US" dirty="0"/>
              <a:t>where c is just a constant in the interval (0,1), then we conclude that Y = 1. If </a:t>
            </a:r>
            <a:r>
              <a:rPr lang="en-US" b="1" i="1" dirty="0">
                <a:solidFill>
                  <a:srgbClr val="FF0000"/>
                </a:solidFill>
              </a:rPr>
              <a:t>p </a:t>
            </a:r>
            <a:r>
              <a:rPr lang="en-US" dirty="0"/>
              <a:t>is not greater than </a:t>
            </a:r>
            <a:r>
              <a:rPr lang="en-US" b="1" i="1" dirty="0">
                <a:solidFill>
                  <a:srgbClr val="FF0000"/>
                </a:solidFill>
              </a:rPr>
              <a:t>c</a:t>
            </a:r>
            <a:r>
              <a:rPr lang="en-US" dirty="0"/>
              <a:t>, then observation X’s Y label is zero </a:t>
            </a:r>
          </a:p>
          <a:p>
            <a:endParaRPr lang="en-US" dirty="0"/>
          </a:p>
          <a:p>
            <a:r>
              <a:rPr lang="en-US" dirty="0"/>
              <a:t>The number </a:t>
            </a:r>
            <a:r>
              <a:rPr lang="en-US" b="1" i="1" dirty="0">
                <a:solidFill>
                  <a:srgbClr val="FF0000"/>
                </a:solidFill>
              </a:rPr>
              <a:t>c </a:t>
            </a:r>
            <a:r>
              <a:rPr lang="en-US" dirty="0"/>
              <a:t>is called a </a:t>
            </a:r>
            <a:r>
              <a:rPr lang="en-US" b="1" i="1" dirty="0">
                <a:solidFill>
                  <a:srgbClr val="FF0000"/>
                </a:solidFill>
              </a:rPr>
              <a:t>threshold</a:t>
            </a:r>
            <a:endParaRPr lang="en-US" dirty="0"/>
          </a:p>
        </p:txBody>
      </p:sp>
    </p:spTree>
    <p:extLst>
      <p:ext uri="{BB962C8B-B14F-4D97-AF65-F5344CB8AC3E}">
        <p14:creationId xmlns:p14="http://schemas.microsoft.com/office/powerpoint/2010/main" val="4025354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A081A-BE04-4C4A-B66F-C7838DBE1B04}"/>
              </a:ext>
            </a:extLst>
          </p:cNvPr>
          <p:cNvSpPr>
            <a:spLocks noGrp="1"/>
          </p:cNvSpPr>
          <p:nvPr>
            <p:ph type="title"/>
          </p:nvPr>
        </p:nvSpPr>
        <p:spPr/>
        <p:txBody>
          <a:bodyPr/>
          <a:lstStyle/>
          <a:p>
            <a:pPr algn="ctr"/>
            <a:r>
              <a:rPr lang="en-US" dirty="0">
                <a:solidFill>
                  <a:schemeClr val="tx2">
                    <a:lumMod val="75000"/>
                  </a:schemeClr>
                </a:solidFill>
              </a:rPr>
              <a:t>Brief Summary of Logistic Regression</a:t>
            </a:r>
          </a:p>
        </p:txBody>
      </p:sp>
      <p:sp>
        <p:nvSpPr>
          <p:cNvPr id="3" name="Content Placeholder 2">
            <a:extLst>
              <a:ext uri="{FF2B5EF4-FFF2-40B4-BE49-F238E27FC236}">
                <a16:creationId xmlns:a16="http://schemas.microsoft.com/office/drawing/2014/main" id="{81D778C5-AE16-4C57-8E45-DA07B5D571FB}"/>
              </a:ext>
            </a:extLst>
          </p:cNvPr>
          <p:cNvSpPr>
            <a:spLocks noGrp="1"/>
          </p:cNvSpPr>
          <p:nvPr>
            <p:ph idx="1"/>
          </p:nvPr>
        </p:nvSpPr>
        <p:spPr/>
        <p:txBody>
          <a:bodyPr>
            <a:normAutofit lnSpcReduction="10000"/>
          </a:bodyPr>
          <a:lstStyle/>
          <a:p>
            <a:endParaRPr lang="en-US" dirty="0"/>
          </a:p>
          <a:p>
            <a:r>
              <a:rPr lang="en-US" dirty="0"/>
              <a:t>The logistic regression model is a </a:t>
            </a:r>
            <a:r>
              <a:rPr lang="en-US" b="1" i="1" dirty="0">
                <a:solidFill>
                  <a:srgbClr val="FF0000"/>
                </a:solidFill>
              </a:rPr>
              <a:t>parametric </a:t>
            </a:r>
            <a:r>
              <a:rPr lang="en-US" dirty="0"/>
              <a:t>learning method that assumes linearity between the qualitative variable, often coded in binary, and the independent variable(s)</a:t>
            </a:r>
          </a:p>
          <a:p>
            <a:endParaRPr lang="en-US" dirty="0"/>
          </a:p>
          <a:p>
            <a:r>
              <a:rPr lang="en-US" dirty="0"/>
              <a:t>There are two forms of the model: logit form and probability form</a:t>
            </a:r>
          </a:p>
          <a:p>
            <a:endParaRPr lang="en-US" dirty="0"/>
          </a:p>
          <a:p>
            <a:r>
              <a:rPr lang="en-US" dirty="0"/>
              <a:t>The logistic regression model outputs conditional probabilities based on the value of X and are used to label an observation X as either       Y = 0 or Y = 1</a:t>
            </a:r>
          </a:p>
        </p:txBody>
      </p:sp>
    </p:spTree>
    <p:extLst>
      <p:ext uri="{BB962C8B-B14F-4D97-AF65-F5344CB8AC3E}">
        <p14:creationId xmlns:p14="http://schemas.microsoft.com/office/powerpoint/2010/main" val="28185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C17BB-936C-4FF9-BEDD-04C83878BEB1}"/>
              </a:ext>
            </a:extLst>
          </p:cNvPr>
          <p:cNvSpPr>
            <a:spLocks noGrp="1"/>
          </p:cNvSpPr>
          <p:nvPr>
            <p:ph type="title"/>
          </p:nvPr>
        </p:nvSpPr>
        <p:spPr/>
        <p:txBody>
          <a:bodyPr/>
          <a:lstStyle/>
          <a:p>
            <a:pPr algn="ctr"/>
            <a:r>
              <a:rPr lang="en-US" dirty="0">
                <a:solidFill>
                  <a:schemeClr val="accent1">
                    <a:lumMod val="75000"/>
                  </a:schemeClr>
                </a:solidFill>
              </a:rPr>
              <a:t>Project Results: Overview</a:t>
            </a:r>
          </a:p>
        </p:txBody>
      </p:sp>
      <p:sp>
        <p:nvSpPr>
          <p:cNvPr id="3" name="Content Placeholder 2">
            <a:extLst>
              <a:ext uri="{FF2B5EF4-FFF2-40B4-BE49-F238E27FC236}">
                <a16:creationId xmlns:a16="http://schemas.microsoft.com/office/drawing/2014/main" id="{EC808F79-5526-43D0-82B1-91E3B8525151}"/>
              </a:ext>
            </a:extLst>
          </p:cNvPr>
          <p:cNvSpPr>
            <a:spLocks noGrp="1"/>
          </p:cNvSpPr>
          <p:nvPr>
            <p:ph idx="1"/>
          </p:nvPr>
        </p:nvSpPr>
        <p:spPr/>
        <p:txBody>
          <a:bodyPr/>
          <a:lstStyle/>
          <a:p>
            <a:endParaRPr lang="en-US" dirty="0"/>
          </a:p>
          <a:p>
            <a:r>
              <a:rPr lang="en-US" dirty="0"/>
              <a:t>In our project “Machine Learning: Using the Logistic Regression Model to Predict Coronary Heart Disease”, we analyze data from the Framingham Heart Study</a:t>
            </a:r>
          </a:p>
          <a:p>
            <a:endParaRPr lang="en-US" dirty="0"/>
          </a:p>
          <a:p>
            <a:r>
              <a:rPr lang="en-US" dirty="0"/>
              <a:t>The data set we obtained contains medical information from Framingham, Massachusetts residents who participated in the ongoing study</a:t>
            </a:r>
          </a:p>
          <a:p>
            <a:endParaRPr lang="en-US" dirty="0"/>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3765079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53FA7-72B0-4592-B5EE-4A7CC769A97C}"/>
              </a:ext>
            </a:extLst>
          </p:cNvPr>
          <p:cNvSpPr>
            <a:spLocks noGrp="1"/>
          </p:cNvSpPr>
          <p:nvPr>
            <p:ph type="title"/>
          </p:nvPr>
        </p:nvSpPr>
        <p:spPr/>
        <p:txBody>
          <a:bodyPr/>
          <a:lstStyle/>
          <a:p>
            <a:pPr algn="ctr"/>
            <a:r>
              <a:rPr lang="en-US" dirty="0">
                <a:solidFill>
                  <a:schemeClr val="accent1">
                    <a:lumMod val="75000"/>
                  </a:schemeClr>
                </a:solidFill>
              </a:rPr>
              <a:t>Project Results: Overview</a:t>
            </a:r>
          </a:p>
        </p:txBody>
      </p:sp>
      <p:sp>
        <p:nvSpPr>
          <p:cNvPr id="3" name="Content Placeholder 2">
            <a:extLst>
              <a:ext uri="{FF2B5EF4-FFF2-40B4-BE49-F238E27FC236}">
                <a16:creationId xmlns:a16="http://schemas.microsoft.com/office/drawing/2014/main" id="{62A0DBCC-948D-4984-BCF5-36F64F33BDEB}"/>
              </a:ext>
            </a:extLst>
          </p:cNvPr>
          <p:cNvSpPr>
            <a:spLocks noGrp="1"/>
          </p:cNvSpPr>
          <p:nvPr>
            <p:ph idx="1"/>
          </p:nvPr>
        </p:nvSpPr>
        <p:spPr/>
        <p:txBody>
          <a:bodyPr/>
          <a:lstStyle/>
          <a:p>
            <a:endParaRPr lang="en-US" dirty="0"/>
          </a:p>
          <a:p>
            <a:r>
              <a:rPr lang="en-US" dirty="0"/>
              <a:t>The data set we obtained contained various variables that numerically represent major risk factors for </a:t>
            </a:r>
            <a:r>
              <a:rPr lang="en-US" b="1" i="1" dirty="0">
                <a:solidFill>
                  <a:srgbClr val="FF0000"/>
                </a:solidFill>
              </a:rPr>
              <a:t>absolute short-term coronary heart disease (CHD)</a:t>
            </a:r>
          </a:p>
          <a:p>
            <a:endParaRPr lang="en-US" b="1" i="1" dirty="0">
              <a:solidFill>
                <a:srgbClr val="FF0000"/>
              </a:solidFill>
            </a:endParaRPr>
          </a:p>
          <a:p>
            <a:r>
              <a:rPr lang="en-US" dirty="0"/>
              <a:t>The binary dependent variable we modeled is </a:t>
            </a:r>
            <a:r>
              <a:rPr lang="en-US" b="1" i="1" dirty="0">
                <a:solidFill>
                  <a:srgbClr val="FF0000"/>
                </a:solidFill>
              </a:rPr>
              <a:t>Risk</a:t>
            </a:r>
            <a:r>
              <a:rPr lang="en-US" b="1" i="1" dirty="0"/>
              <a:t>. </a:t>
            </a:r>
            <a:r>
              <a:rPr lang="en-US" b="1" i="1" dirty="0">
                <a:solidFill>
                  <a:srgbClr val="FF0000"/>
                </a:solidFill>
              </a:rPr>
              <a:t>Risk = 1 </a:t>
            </a:r>
            <a:r>
              <a:rPr lang="en-US" dirty="0"/>
              <a:t>indicates that the patient is at risk of developing fatal or nonfatal CHD within ten years or less. </a:t>
            </a:r>
            <a:r>
              <a:rPr lang="en-US" b="1" i="1" dirty="0">
                <a:solidFill>
                  <a:srgbClr val="FF0000"/>
                </a:solidFill>
              </a:rPr>
              <a:t>Risk = 0</a:t>
            </a:r>
            <a:r>
              <a:rPr lang="en-US" dirty="0"/>
              <a:t> if the patient is not at risk</a:t>
            </a:r>
          </a:p>
        </p:txBody>
      </p:sp>
    </p:spTree>
    <p:extLst>
      <p:ext uri="{BB962C8B-B14F-4D97-AF65-F5344CB8AC3E}">
        <p14:creationId xmlns:p14="http://schemas.microsoft.com/office/powerpoint/2010/main" val="649748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3FDE9-4B6C-4A23-9865-EBBF6724082D}"/>
              </a:ext>
            </a:extLst>
          </p:cNvPr>
          <p:cNvSpPr>
            <a:spLocks noGrp="1"/>
          </p:cNvSpPr>
          <p:nvPr>
            <p:ph type="title"/>
          </p:nvPr>
        </p:nvSpPr>
        <p:spPr/>
        <p:txBody>
          <a:bodyPr/>
          <a:lstStyle/>
          <a:p>
            <a:pPr algn="ctr"/>
            <a:r>
              <a:rPr lang="en-US" dirty="0">
                <a:solidFill>
                  <a:schemeClr val="accent1">
                    <a:lumMod val="75000"/>
                  </a:schemeClr>
                </a:solidFill>
              </a:rPr>
              <a:t>Project Results: Empirical Logit Plots</a:t>
            </a:r>
          </a:p>
        </p:txBody>
      </p:sp>
      <p:sp>
        <p:nvSpPr>
          <p:cNvPr id="3" name="Content Placeholder 2">
            <a:extLst>
              <a:ext uri="{FF2B5EF4-FFF2-40B4-BE49-F238E27FC236}">
                <a16:creationId xmlns:a16="http://schemas.microsoft.com/office/drawing/2014/main" id="{88F05817-57D3-452A-9E41-BFAB2893B30A}"/>
              </a:ext>
            </a:extLst>
          </p:cNvPr>
          <p:cNvSpPr>
            <a:spLocks noGrp="1"/>
          </p:cNvSpPr>
          <p:nvPr>
            <p:ph idx="1"/>
          </p:nvPr>
        </p:nvSpPr>
        <p:spPr/>
        <p:txBody>
          <a:bodyPr/>
          <a:lstStyle/>
          <a:p>
            <a:endParaRPr lang="en-US" dirty="0"/>
          </a:p>
          <a:p>
            <a:r>
              <a:rPr lang="en-US" b="1" i="1" dirty="0">
                <a:solidFill>
                  <a:srgbClr val="FF0000"/>
                </a:solidFill>
              </a:rPr>
              <a:t>Empirical logit plots </a:t>
            </a:r>
            <a:r>
              <a:rPr lang="en-US" dirty="0"/>
              <a:t>are visualization tools that can be used to assess the linearity condition between the dependent and </a:t>
            </a:r>
            <a:r>
              <a:rPr lang="en-US" b="1" i="1" dirty="0">
                <a:solidFill>
                  <a:srgbClr val="FF0000"/>
                </a:solidFill>
              </a:rPr>
              <a:t>continuous </a:t>
            </a:r>
            <a:r>
              <a:rPr lang="en-US" dirty="0"/>
              <a:t>independent variable(s). Additionally, dependent variable and independent </a:t>
            </a:r>
            <a:r>
              <a:rPr lang="en-US" b="1" i="1" dirty="0">
                <a:solidFill>
                  <a:srgbClr val="FF0000"/>
                </a:solidFill>
              </a:rPr>
              <a:t>indicator </a:t>
            </a:r>
            <a:r>
              <a:rPr lang="en-US" dirty="0"/>
              <a:t>variables that represent categories in </a:t>
            </a:r>
            <a:r>
              <a:rPr lang="en-US" b="1" i="1" dirty="0">
                <a:solidFill>
                  <a:srgbClr val="FF0000"/>
                </a:solidFill>
              </a:rPr>
              <a:t>binary</a:t>
            </a:r>
            <a:endParaRPr lang="en-US" dirty="0">
              <a:solidFill>
                <a:srgbClr val="FF0000"/>
              </a:solidFill>
            </a:endParaRPr>
          </a:p>
          <a:p>
            <a:endParaRPr lang="en-US" b="1" i="1" dirty="0">
              <a:solidFill>
                <a:srgbClr val="FF0000"/>
              </a:solidFill>
            </a:endParaRPr>
          </a:p>
          <a:p>
            <a:r>
              <a:rPr lang="en-US" b="1" i="1" dirty="0">
                <a:solidFill>
                  <a:srgbClr val="FF0000"/>
                </a:solidFill>
              </a:rPr>
              <a:t>It is not required to assess linearity for indicator variables because it is automatic</a:t>
            </a:r>
            <a:r>
              <a:rPr lang="en-US" dirty="0"/>
              <a:t>. However, they can show us the </a:t>
            </a:r>
            <a:r>
              <a:rPr lang="en-US" b="1" i="1" dirty="0">
                <a:solidFill>
                  <a:srgbClr val="FF0000"/>
                </a:solidFill>
              </a:rPr>
              <a:t>direction </a:t>
            </a:r>
            <a:r>
              <a:rPr lang="en-US" dirty="0"/>
              <a:t>and </a:t>
            </a:r>
            <a:r>
              <a:rPr lang="en-US" b="1" i="1" dirty="0">
                <a:solidFill>
                  <a:srgbClr val="FF0000"/>
                </a:solidFill>
              </a:rPr>
              <a:t>magnitude</a:t>
            </a:r>
            <a:r>
              <a:rPr lang="en-US" dirty="0"/>
              <a:t> between the dependent variable and indicator variable</a:t>
            </a:r>
          </a:p>
        </p:txBody>
      </p:sp>
    </p:spTree>
    <p:extLst>
      <p:ext uri="{BB962C8B-B14F-4D97-AF65-F5344CB8AC3E}">
        <p14:creationId xmlns:p14="http://schemas.microsoft.com/office/powerpoint/2010/main" val="1017488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4D747-D2C8-4717-854A-AEBBF415F7FB}"/>
              </a:ext>
            </a:extLst>
          </p:cNvPr>
          <p:cNvSpPr>
            <a:spLocks noGrp="1"/>
          </p:cNvSpPr>
          <p:nvPr>
            <p:ph type="title"/>
          </p:nvPr>
        </p:nvSpPr>
        <p:spPr/>
        <p:txBody>
          <a:bodyPr/>
          <a:lstStyle/>
          <a:p>
            <a:pPr algn="ctr"/>
            <a:r>
              <a:rPr lang="en-US" dirty="0">
                <a:solidFill>
                  <a:schemeClr val="accent1">
                    <a:lumMod val="75000"/>
                  </a:schemeClr>
                </a:solidFill>
              </a:rPr>
              <a:t>Project Results: Empirical Logit Plots</a:t>
            </a:r>
          </a:p>
        </p:txBody>
      </p:sp>
      <p:sp>
        <p:nvSpPr>
          <p:cNvPr id="3" name="Content Placeholder 2">
            <a:extLst>
              <a:ext uri="{FF2B5EF4-FFF2-40B4-BE49-F238E27FC236}">
                <a16:creationId xmlns:a16="http://schemas.microsoft.com/office/drawing/2014/main" id="{57283E4A-3172-4269-94A6-B45BDFAFBB80}"/>
              </a:ext>
            </a:extLst>
          </p:cNvPr>
          <p:cNvSpPr>
            <a:spLocks noGrp="1"/>
          </p:cNvSpPr>
          <p:nvPr>
            <p:ph idx="1"/>
          </p:nvPr>
        </p:nvSpPr>
        <p:spPr/>
        <p:txBody>
          <a:bodyPr/>
          <a:lstStyle/>
          <a:p>
            <a:endParaRPr lang="en-US" dirty="0"/>
          </a:p>
          <a:p>
            <a:r>
              <a:rPr lang="en-US" dirty="0"/>
              <a:t>The variable </a:t>
            </a:r>
            <a:r>
              <a:rPr lang="en-US" b="1" i="1" dirty="0" err="1">
                <a:solidFill>
                  <a:srgbClr val="FF0000"/>
                </a:solidFill>
              </a:rPr>
              <a:t>currentSmoker</a:t>
            </a:r>
            <a:r>
              <a:rPr lang="en-US" b="1" i="1" dirty="0">
                <a:solidFill>
                  <a:srgbClr val="FF0000"/>
                </a:solidFill>
              </a:rPr>
              <a:t> </a:t>
            </a:r>
            <a:r>
              <a:rPr lang="en-US" dirty="0"/>
              <a:t>indicates whether the patient was a current smoker at the time of their doctor visit or not. </a:t>
            </a:r>
            <a:r>
              <a:rPr lang="en-US" b="1" i="1" dirty="0" err="1">
                <a:solidFill>
                  <a:srgbClr val="FF0000"/>
                </a:solidFill>
              </a:rPr>
              <a:t>currentSmoker</a:t>
            </a:r>
            <a:r>
              <a:rPr lang="en-US" b="1" i="1" dirty="0">
                <a:solidFill>
                  <a:srgbClr val="FF0000"/>
                </a:solidFill>
              </a:rPr>
              <a:t> = 1 </a:t>
            </a:r>
            <a:r>
              <a:rPr lang="en-US" dirty="0"/>
              <a:t>if yes. </a:t>
            </a:r>
            <a:r>
              <a:rPr lang="en-US" b="1" i="1" dirty="0" err="1">
                <a:solidFill>
                  <a:srgbClr val="FF0000"/>
                </a:solidFill>
              </a:rPr>
              <a:t>currentSmoker</a:t>
            </a:r>
            <a:r>
              <a:rPr lang="en-US" b="1" i="1" dirty="0">
                <a:solidFill>
                  <a:srgbClr val="FF0000"/>
                </a:solidFill>
              </a:rPr>
              <a:t> = 0</a:t>
            </a:r>
            <a:r>
              <a:rPr lang="en-US" dirty="0">
                <a:solidFill>
                  <a:srgbClr val="FF0000"/>
                </a:solidFill>
              </a:rPr>
              <a:t> </a:t>
            </a:r>
            <a:r>
              <a:rPr lang="en-US" dirty="0"/>
              <a:t>if not</a:t>
            </a:r>
          </a:p>
          <a:p>
            <a:endParaRPr lang="en-US" dirty="0"/>
          </a:p>
          <a:p>
            <a:endParaRPr lang="en-US" dirty="0"/>
          </a:p>
        </p:txBody>
      </p:sp>
      <p:pic>
        <p:nvPicPr>
          <p:cNvPr id="5" name="Picture 4">
            <a:extLst>
              <a:ext uri="{FF2B5EF4-FFF2-40B4-BE49-F238E27FC236}">
                <a16:creationId xmlns:a16="http://schemas.microsoft.com/office/drawing/2014/main" id="{D99506F5-0771-4B30-9D16-CDACFC8F05E1}"/>
              </a:ext>
            </a:extLst>
          </p:cNvPr>
          <p:cNvPicPr>
            <a:picLocks noChangeAspect="1"/>
          </p:cNvPicPr>
          <p:nvPr/>
        </p:nvPicPr>
        <p:blipFill>
          <a:blip r:embed="rId2"/>
          <a:stretch>
            <a:fillRect/>
          </a:stretch>
        </p:blipFill>
        <p:spPr>
          <a:xfrm>
            <a:off x="3548381" y="3800857"/>
            <a:ext cx="5095238" cy="3057143"/>
          </a:xfrm>
          <a:prstGeom prst="rect">
            <a:avLst/>
          </a:prstGeom>
        </p:spPr>
      </p:pic>
    </p:spTree>
    <p:extLst>
      <p:ext uri="{BB962C8B-B14F-4D97-AF65-F5344CB8AC3E}">
        <p14:creationId xmlns:p14="http://schemas.microsoft.com/office/powerpoint/2010/main" val="3093730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2976E-19C3-4EF0-9C03-C70D22422296}"/>
              </a:ext>
            </a:extLst>
          </p:cNvPr>
          <p:cNvSpPr>
            <a:spLocks noGrp="1"/>
          </p:cNvSpPr>
          <p:nvPr>
            <p:ph type="title"/>
          </p:nvPr>
        </p:nvSpPr>
        <p:spPr/>
        <p:txBody>
          <a:bodyPr/>
          <a:lstStyle/>
          <a:p>
            <a:pPr algn="ctr"/>
            <a:r>
              <a:rPr lang="en-US" dirty="0">
                <a:solidFill>
                  <a:schemeClr val="accent1">
                    <a:lumMod val="75000"/>
                  </a:schemeClr>
                </a:solidFill>
              </a:rPr>
              <a:t>Project Results: Empirical Logit Plots</a:t>
            </a:r>
          </a:p>
        </p:txBody>
      </p:sp>
      <p:sp>
        <p:nvSpPr>
          <p:cNvPr id="3" name="Content Placeholder 2">
            <a:extLst>
              <a:ext uri="{FF2B5EF4-FFF2-40B4-BE49-F238E27FC236}">
                <a16:creationId xmlns:a16="http://schemas.microsoft.com/office/drawing/2014/main" id="{AAFED446-21AB-42B3-B08B-148ECBF3F25F}"/>
              </a:ext>
            </a:extLst>
          </p:cNvPr>
          <p:cNvSpPr>
            <a:spLocks noGrp="1"/>
          </p:cNvSpPr>
          <p:nvPr>
            <p:ph idx="1"/>
          </p:nvPr>
        </p:nvSpPr>
        <p:spPr/>
        <p:txBody>
          <a:bodyPr/>
          <a:lstStyle/>
          <a:p>
            <a:endParaRPr lang="en-US" dirty="0"/>
          </a:p>
          <a:p>
            <a:r>
              <a:rPr lang="en-US" dirty="0"/>
              <a:t>This empirical logit plot shows that smokers may have a higher risk of developing fatal or nonfatal CHD within the next ten years as compared to non-smokers </a:t>
            </a:r>
          </a:p>
          <a:p>
            <a:endParaRPr lang="en-US" dirty="0"/>
          </a:p>
          <a:p>
            <a:r>
              <a:rPr lang="en-US" dirty="0"/>
              <a:t>It is important to note that we </a:t>
            </a:r>
            <a:r>
              <a:rPr lang="en-US" b="1" i="1" dirty="0">
                <a:solidFill>
                  <a:srgbClr val="FF0000"/>
                </a:solidFill>
              </a:rPr>
              <a:t>cannot </a:t>
            </a:r>
            <a:r>
              <a:rPr lang="en-US" dirty="0"/>
              <a:t>conclude that smoking </a:t>
            </a:r>
            <a:r>
              <a:rPr lang="en-US" b="1" i="1" dirty="0">
                <a:solidFill>
                  <a:srgbClr val="FF0000"/>
                </a:solidFill>
              </a:rPr>
              <a:t>causes </a:t>
            </a:r>
            <a:r>
              <a:rPr lang="en-US" dirty="0"/>
              <a:t>an increased risk of the condition in people based on the plot. We can only conclude that the relationship between the logit form of the model is linear and </a:t>
            </a:r>
            <a:r>
              <a:rPr lang="en-US" b="1" i="1" dirty="0">
                <a:solidFill>
                  <a:srgbClr val="FF0000"/>
                </a:solidFill>
              </a:rPr>
              <a:t>positively associated </a:t>
            </a:r>
            <a:r>
              <a:rPr lang="en-US" dirty="0"/>
              <a:t>with the act of smoking</a:t>
            </a:r>
          </a:p>
        </p:txBody>
      </p:sp>
    </p:spTree>
    <p:extLst>
      <p:ext uri="{BB962C8B-B14F-4D97-AF65-F5344CB8AC3E}">
        <p14:creationId xmlns:p14="http://schemas.microsoft.com/office/powerpoint/2010/main" val="1061332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8920-CCC6-4536-85EB-C017B17A337E}"/>
              </a:ext>
            </a:extLst>
          </p:cNvPr>
          <p:cNvSpPr>
            <a:spLocks noGrp="1"/>
          </p:cNvSpPr>
          <p:nvPr>
            <p:ph type="title"/>
          </p:nvPr>
        </p:nvSpPr>
        <p:spPr/>
        <p:txBody>
          <a:bodyPr/>
          <a:lstStyle/>
          <a:p>
            <a:pPr algn="ctr"/>
            <a:r>
              <a:rPr lang="en-US" dirty="0">
                <a:solidFill>
                  <a:schemeClr val="accent1">
                    <a:lumMod val="75000"/>
                  </a:schemeClr>
                </a:solidFill>
              </a:rPr>
              <a:t>Project Results: Empirical Logit Plots</a:t>
            </a:r>
          </a:p>
        </p:txBody>
      </p:sp>
      <p:sp>
        <p:nvSpPr>
          <p:cNvPr id="3" name="Content Placeholder 2">
            <a:extLst>
              <a:ext uri="{FF2B5EF4-FFF2-40B4-BE49-F238E27FC236}">
                <a16:creationId xmlns:a16="http://schemas.microsoft.com/office/drawing/2014/main" id="{9A4BB27E-C3C2-4FE8-9E04-7E189F0211A5}"/>
              </a:ext>
            </a:extLst>
          </p:cNvPr>
          <p:cNvSpPr>
            <a:spLocks noGrp="1"/>
          </p:cNvSpPr>
          <p:nvPr>
            <p:ph idx="1"/>
          </p:nvPr>
        </p:nvSpPr>
        <p:spPr/>
        <p:txBody>
          <a:bodyPr/>
          <a:lstStyle/>
          <a:p>
            <a:endParaRPr lang="en-US" dirty="0"/>
          </a:p>
          <a:p>
            <a:r>
              <a:rPr lang="en-US" dirty="0"/>
              <a:t>The variable </a:t>
            </a:r>
            <a:r>
              <a:rPr lang="en-US" b="1" i="1" dirty="0">
                <a:solidFill>
                  <a:srgbClr val="FF0000"/>
                </a:solidFill>
              </a:rPr>
              <a:t>age </a:t>
            </a:r>
            <a:r>
              <a:rPr lang="en-US" dirty="0"/>
              <a:t>is a continuous variable that contains the ages of the patients in the study. </a:t>
            </a:r>
          </a:p>
          <a:p>
            <a:endParaRPr lang="en-US" dirty="0"/>
          </a:p>
          <a:p>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DE63F6AC-1344-4EF1-8CB5-B2E87104045A}"/>
              </a:ext>
            </a:extLst>
          </p:cNvPr>
          <p:cNvPicPr>
            <a:picLocks noChangeAspect="1"/>
          </p:cNvPicPr>
          <p:nvPr/>
        </p:nvPicPr>
        <p:blipFill>
          <a:blip r:embed="rId2"/>
          <a:stretch>
            <a:fillRect/>
          </a:stretch>
        </p:blipFill>
        <p:spPr>
          <a:xfrm>
            <a:off x="3150816" y="3254757"/>
            <a:ext cx="5095238" cy="3057143"/>
          </a:xfrm>
          <a:prstGeom prst="rect">
            <a:avLst/>
          </a:prstGeom>
        </p:spPr>
      </p:pic>
    </p:spTree>
    <p:extLst>
      <p:ext uri="{BB962C8B-B14F-4D97-AF65-F5344CB8AC3E}">
        <p14:creationId xmlns:p14="http://schemas.microsoft.com/office/powerpoint/2010/main" val="1000292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69098-A244-4822-9158-BB7B7CEDCE48}"/>
              </a:ext>
            </a:extLst>
          </p:cNvPr>
          <p:cNvSpPr>
            <a:spLocks noGrp="1"/>
          </p:cNvSpPr>
          <p:nvPr>
            <p:ph type="title"/>
          </p:nvPr>
        </p:nvSpPr>
        <p:spPr/>
        <p:txBody>
          <a:bodyPr/>
          <a:lstStyle/>
          <a:p>
            <a:pPr algn="ctr"/>
            <a:r>
              <a:rPr lang="en-US" dirty="0">
                <a:solidFill>
                  <a:schemeClr val="accent1">
                    <a:lumMod val="75000"/>
                  </a:schemeClr>
                </a:solidFill>
              </a:rPr>
              <a:t>Project Results: Empirical Logit Plots</a:t>
            </a:r>
          </a:p>
        </p:txBody>
      </p:sp>
      <p:sp>
        <p:nvSpPr>
          <p:cNvPr id="3" name="Content Placeholder 2">
            <a:extLst>
              <a:ext uri="{FF2B5EF4-FFF2-40B4-BE49-F238E27FC236}">
                <a16:creationId xmlns:a16="http://schemas.microsoft.com/office/drawing/2014/main" id="{29B1D608-9D44-477E-BE1A-25374D5015BA}"/>
              </a:ext>
            </a:extLst>
          </p:cNvPr>
          <p:cNvSpPr>
            <a:spLocks noGrp="1"/>
          </p:cNvSpPr>
          <p:nvPr>
            <p:ph idx="1"/>
          </p:nvPr>
        </p:nvSpPr>
        <p:spPr/>
        <p:txBody>
          <a:bodyPr/>
          <a:lstStyle/>
          <a:p>
            <a:endParaRPr lang="en-US" dirty="0"/>
          </a:p>
          <a:p>
            <a:r>
              <a:rPr lang="en-US" dirty="0"/>
              <a:t>The plot shows that advancing age may be a risk factor of developing fatal or nonfatal CHD within the next ten years  </a:t>
            </a:r>
          </a:p>
          <a:p>
            <a:endParaRPr lang="en-US" dirty="0"/>
          </a:p>
          <a:p>
            <a:r>
              <a:rPr lang="en-US" dirty="0"/>
              <a:t>Again, we cannot conclude that advancing age</a:t>
            </a:r>
            <a:r>
              <a:rPr lang="en-US" b="1" i="1" dirty="0">
                <a:solidFill>
                  <a:srgbClr val="FF0000"/>
                </a:solidFill>
              </a:rPr>
              <a:t> </a:t>
            </a:r>
            <a:r>
              <a:rPr lang="en-US" dirty="0"/>
              <a:t>causes</a:t>
            </a:r>
            <a:r>
              <a:rPr lang="en-US" b="1" i="1" dirty="0">
                <a:solidFill>
                  <a:srgbClr val="FF0000"/>
                </a:solidFill>
              </a:rPr>
              <a:t> </a:t>
            </a:r>
            <a:r>
              <a:rPr lang="en-US" dirty="0"/>
              <a:t>an increased risk of developing the condition in people based on the plot. We can only conclude that the relationship between the logit form of the model is linear and </a:t>
            </a:r>
            <a:r>
              <a:rPr lang="en-US" b="1" i="1" dirty="0">
                <a:solidFill>
                  <a:srgbClr val="FF0000"/>
                </a:solidFill>
              </a:rPr>
              <a:t>positively associated </a:t>
            </a:r>
            <a:r>
              <a:rPr lang="en-US"/>
              <a:t>with growing older</a:t>
            </a:r>
            <a:endParaRPr lang="en-US" dirty="0"/>
          </a:p>
        </p:txBody>
      </p:sp>
    </p:spTree>
    <p:extLst>
      <p:ext uri="{BB962C8B-B14F-4D97-AF65-F5344CB8AC3E}">
        <p14:creationId xmlns:p14="http://schemas.microsoft.com/office/powerpoint/2010/main" val="2385823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D6CE0-D24A-4A41-9344-8E9603E1712D}"/>
              </a:ext>
            </a:extLst>
          </p:cNvPr>
          <p:cNvSpPr>
            <a:spLocks noGrp="1"/>
          </p:cNvSpPr>
          <p:nvPr>
            <p:ph type="title"/>
          </p:nvPr>
        </p:nvSpPr>
        <p:spPr/>
        <p:txBody>
          <a:bodyPr/>
          <a:lstStyle/>
          <a:p>
            <a:pPr algn="ctr"/>
            <a:r>
              <a:rPr lang="en-US" dirty="0">
                <a:solidFill>
                  <a:schemeClr val="accent1">
                    <a:lumMod val="75000"/>
                  </a:schemeClr>
                </a:solidFill>
              </a:rPr>
              <a:t>Introduction</a:t>
            </a:r>
          </a:p>
        </p:txBody>
      </p:sp>
      <p:sp>
        <p:nvSpPr>
          <p:cNvPr id="3" name="Content Placeholder 2">
            <a:extLst>
              <a:ext uri="{FF2B5EF4-FFF2-40B4-BE49-F238E27FC236}">
                <a16:creationId xmlns:a16="http://schemas.microsoft.com/office/drawing/2014/main" id="{FB71C7E3-9B4C-429A-8B21-7A04652EEC25}"/>
              </a:ext>
            </a:extLst>
          </p:cNvPr>
          <p:cNvSpPr>
            <a:spLocks noGrp="1"/>
          </p:cNvSpPr>
          <p:nvPr>
            <p:ph idx="1"/>
          </p:nvPr>
        </p:nvSpPr>
        <p:spPr/>
        <p:txBody>
          <a:bodyPr/>
          <a:lstStyle/>
          <a:p>
            <a:pPr marL="0" indent="0">
              <a:buNone/>
            </a:pPr>
            <a:endParaRPr lang="en-US" dirty="0"/>
          </a:p>
          <a:p>
            <a:r>
              <a:rPr lang="en-US" dirty="0"/>
              <a:t>Logistic regression is a </a:t>
            </a:r>
            <a:r>
              <a:rPr lang="en-US" b="1" i="1" dirty="0">
                <a:solidFill>
                  <a:srgbClr val="FF0000"/>
                </a:solidFill>
              </a:rPr>
              <a:t>parametric </a:t>
            </a:r>
            <a:r>
              <a:rPr lang="en-US" dirty="0"/>
              <a:t>learning method that can be used to used to model a </a:t>
            </a:r>
            <a:r>
              <a:rPr lang="en-US" b="1" i="1" dirty="0">
                <a:solidFill>
                  <a:srgbClr val="FF0000"/>
                </a:solidFill>
              </a:rPr>
              <a:t>qualitative </a:t>
            </a:r>
            <a:r>
              <a:rPr lang="en-US" dirty="0"/>
              <a:t>variable with one or more </a:t>
            </a:r>
            <a:r>
              <a:rPr lang="en-US" b="1" i="1" dirty="0">
                <a:solidFill>
                  <a:srgbClr val="FF0000"/>
                </a:solidFill>
              </a:rPr>
              <a:t>continuous  </a:t>
            </a:r>
            <a:r>
              <a:rPr lang="en-US" dirty="0"/>
              <a:t>independent or </a:t>
            </a:r>
            <a:r>
              <a:rPr lang="en-US" b="1" i="1" dirty="0">
                <a:solidFill>
                  <a:srgbClr val="FF0000"/>
                </a:solidFill>
              </a:rPr>
              <a:t>indicator </a:t>
            </a:r>
            <a:r>
              <a:rPr lang="en-US" dirty="0"/>
              <a:t>variables. Moreover, the dependent variable contains </a:t>
            </a:r>
            <a:r>
              <a:rPr lang="en-US" b="1" i="1" dirty="0">
                <a:solidFill>
                  <a:srgbClr val="FF0000"/>
                </a:solidFill>
              </a:rPr>
              <a:t>two levels</a:t>
            </a:r>
            <a:r>
              <a:rPr lang="en-US" dirty="0"/>
              <a:t>. Since this is the case, the levels are often represented with binary coding. Ones and zeroes </a:t>
            </a:r>
          </a:p>
          <a:p>
            <a:endParaRPr lang="en-US" dirty="0"/>
          </a:p>
          <a:p>
            <a:r>
              <a:rPr lang="en-US" dirty="0"/>
              <a:t> So Y = 1 or Y = 0 when the qualitative levels are given a binary coding </a:t>
            </a:r>
          </a:p>
        </p:txBody>
      </p:sp>
    </p:spTree>
    <p:extLst>
      <p:ext uri="{BB962C8B-B14F-4D97-AF65-F5344CB8AC3E}">
        <p14:creationId xmlns:p14="http://schemas.microsoft.com/office/powerpoint/2010/main" val="273520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3ADD6-C7B2-4AC1-BFED-A3254E1455D7}"/>
              </a:ext>
            </a:extLst>
          </p:cNvPr>
          <p:cNvSpPr>
            <a:spLocks noGrp="1"/>
          </p:cNvSpPr>
          <p:nvPr>
            <p:ph type="title"/>
          </p:nvPr>
        </p:nvSpPr>
        <p:spPr/>
        <p:txBody>
          <a:bodyPr/>
          <a:lstStyle/>
          <a:p>
            <a:pPr algn="ctr"/>
            <a:r>
              <a:rPr lang="en-US" dirty="0">
                <a:solidFill>
                  <a:schemeClr val="accent1">
                    <a:lumMod val="75000"/>
                  </a:schemeClr>
                </a:solidFill>
              </a:rPr>
              <a:t>Project Results: Major CHD Risk Factors</a:t>
            </a:r>
          </a:p>
        </p:txBody>
      </p:sp>
      <p:sp>
        <p:nvSpPr>
          <p:cNvPr id="3" name="Content Placeholder 2">
            <a:extLst>
              <a:ext uri="{FF2B5EF4-FFF2-40B4-BE49-F238E27FC236}">
                <a16:creationId xmlns:a16="http://schemas.microsoft.com/office/drawing/2014/main" id="{383C8E26-F73C-4067-A944-5B370E015CC6}"/>
              </a:ext>
            </a:extLst>
          </p:cNvPr>
          <p:cNvSpPr>
            <a:spLocks noGrp="1"/>
          </p:cNvSpPr>
          <p:nvPr>
            <p:ph idx="1"/>
          </p:nvPr>
        </p:nvSpPr>
        <p:spPr/>
        <p:txBody>
          <a:bodyPr/>
          <a:lstStyle/>
          <a:p>
            <a:endParaRPr lang="en-US" dirty="0"/>
          </a:p>
          <a:p>
            <a:r>
              <a:rPr lang="en-US" dirty="0"/>
              <a:t>In our research we found that </a:t>
            </a:r>
            <a:r>
              <a:rPr lang="en-US" b="1" i="1" dirty="0">
                <a:solidFill>
                  <a:srgbClr val="FF0000"/>
                </a:solidFill>
              </a:rPr>
              <a:t>advancing age, sex-specific advancing age, certain levels of body mass index (BMI), smoking, diabetes, and certain levels of systolic blood pressure</a:t>
            </a:r>
            <a:r>
              <a:rPr lang="en-US" dirty="0"/>
              <a:t> are thought to be major risk factors that contribute to development of coronary heart disease in patients. </a:t>
            </a:r>
          </a:p>
          <a:p>
            <a:endParaRPr lang="en-US" dirty="0"/>
          </a:p>
          <a:p>
            <a:r>
              <a:rPr lang="en-US" dirty="0"/>
              <a:t>Based on our research and intuition, we built a logistic regression model where the risk factors listed above were used as independent variables in the model.  </a:t>
            </a:r>
            <a:r>
              <a:rPr lang="en-US" b="1" i="1" dirty="0">
                <a:solidFill>
                  <a:srgbClr val="FF0000"/>
                </a:solidFill>
              </a:rPr>
              <a:t>  </a:t>
            </a:r>
            <a:endParaRPr lang="en-US" dirty="0"/>
          </a:p>
        </p:txBody>
      </p:sp>
    </p:spTree>
    <p:extLst>
      <p:ext uri="{BB962C8B-B14F-4D97-AF65-F5344CB8AC3E}">
        <p14:creationId xmlns:p14="http://schemas.microsoft.com/office/powerpoint/2010/main" val="2319841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B6EDA-6CDB-4596-A8A7-8C5A276D52E5}"/>
              </a:ext>
            </a:extLst>
          </p:cNvPr>
          <p:cNvSpPr>
            <a:spLocks noGrp="1"/>
          </p:cNvSpPr>
          <p:nvPr>
            <p:ph type="title"/>
          </p:nvPr>
        </p:nvSpPr>
        <p:spPr/>
        <p:txBody>
          <a:bodyPr/>
          <a:lstStyle/>
          <a:p>
            <a:pPr algn="ctr"/>
            <a:r>
              <a:rPr lang="en-US" dirty="0">
                <a:solidFill>
                  <a:schemeClr val="accent1">
                    <a:lumMod val="75000"/>
                  </a:schemeClr>
                </a:solidFill>
              </a:rPr>
              <a:t>Project Results: The Independent Variables</a:t>
            </a:r>
          </a:p>
        </p:txBody>
      </p:sp>
      <p:sp>
        <p:nvSpPr>
          <p:cNvPr id="3" name="Content Placeholder 2">
            <a:extLst>
              <a:ext uri="{FF2B5EF4-FFF2-40B4-BE49-F238E27FC236}">
                <a16:creationId xmlns:a16="http://schemas.microsoft.com/office/drawing/2014/main" id="{42302F29-1B57-4AE4-BB1B-2F057F1AA21F}"/>
              </a:ext>
            </a:extLst>
          </p:cNvPr>
          <p:cNvSpPr>
            <a:spLocks noGrp="1"/>
          </p:cNvSpPr>
          <p:nvPr>
            <p:ph idx="1"/>
          </p:nvPr>
        </p:nvSpPr>
        <p:spPr/>
        <p:txBody>
          <a:bodyPr>
            <a:normAutofit/>
          </a:bodyPr>
          <a:lstStyle/>
          <a:p>
            <a:endParaRPr lang="en-US" dirty="0"/>
          </a:p>
          <a:p>
            <a:r>
              <a:rPr lang="en-US" dirty="0"/>
              <a:t> X.1 indicates the sex of the patient. X.1 = 1 if the patient is male. </a:t>
            </a:r>
          </a:p>
          <a:p>
            <a:pPr marL="0" indent="0">
              <a:buNone/>
            </a:pPr>
            <a:r>
              <a:rPr lang="en-US" dirty="0"/>
              <a:t>    X.1 = 0 if the patient is female. </a:t>
            </a:r>
          </a:p>
          <a:p>
            <a:r>
              <a:rPr lang="en-US" dirty="0"/>
              <a:t>X.2 and is the integer age of the patient. </a:t>
            </a:r>
          </a:p>
          <a:p>
            <a:r>
              <a:rPr lang="en-US" dirty="0"/>
              <a:t>X.3. represents males who are forty-five and older. This variable was </a:t>
            </a:r>
            <a:r>
              <a:rPr lang="en-US" b="1" i="1" dirty="0">
                <a:solidFill>
                  <a:srgbClr val="FF0000"/>
                </a:solidFill>
              </a:rPr>
              <a:t>engineered </a:t>
            </a:r>
            <a:r>
              <a:rPr lang="en-US" dirty="0"/>
              <a:t>to represent </a:t>
            </a:r>
            <a:r>
              <a:rPr lang="en-US" b="1" i="1" dirty="0">
                <a:solidFill>
                  <a:srgbClr val="FF0000"/>
                </a:solidFill>
              </a:rPr>
              <a:t>sex-specific </a:t>
            </a:r>
            <a:r>
              <a:rPr lang="en-US" dirty="0"/>
              <a:t>advancing age. X.3 = 1 if the patient is male and forty-five or older. X.3 = 0 if the patient is female or the patient is male but younger than forty-five</a:t>
            </a:r>
          </a:p>
          <a:p>
            <a:endParaRPr lang="en-US" dirty="0">
              <a:solidFill>
                <a:srgbClr val="FF0000"/>
              </a:solidFill>
            </a:endParaRPr>
          </a:p>
        </p:txBody>
      </p:sp>
    </p:spTree>
    <p:extLst>
      <p:ext uri="{BB962C8B-B14F-4D97-AF65-F5344CB8AC3E}">
        <p14:creationId xmlns:p14="http://schemas.microsoft.com/office/powerpoint/2010/main" val="2475230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B432C-FDC5-4C26-91FA-90FC3E1E7E2C}"/>
              </a:ext>
            </a:extLst>
          </p:cNvPr>
          <p:cNvSpPr>
            <a:spLocks noGrp="1"/>
          </p:cNvSpPr>
          <p:nvPr>
            <p:ph type="title"/>
          </p:nvPr>
        </p:nvSpPr>
        <p:spPr/>
        <p:txBody>
          <a:bodyPr/>
          <a:lstStyle/>
          <a:p>
            <a:pPr algn="ctr"/>
            <a:r>
              <a:rPr lang="en-US" dirty="0">
                <a:solidFill>
                  <a:schemeClr val="accent1">
                    <a:lumMod val="75000"/>
                  </a:schemeClr>
                </a:solidFill>
              </a:rPr>
              <a:t>Project Results: The Independent Variables</a:t>
            </a:r>
          </a:p>
        </p:txBody>
      </p:sp>
      <p:sp>
        <p:nvSpPr>
          <p:cNvPr id="3" name="Content Placeholder 2">
            <a:extLst>
              <a:ext uri="{FF2B5EF4-FFF2-40B4-BE49-F238E27FC236}">
                <a16:creationId xmlns:a16="http://schemas.microsoft.com/office/drawing/2014/main" id="{2CC4AA75-B339-4FBD-A4C2-0CD783094D7E}"/>
              </a:ext>
            </a:extLst>
          </p:cNvPr>
          <p:cNvSpPr>
            <a:spLocks noGrp="1"/>
          </p:cNvSpPr>
          <p:nvPr>
            <p:ph idx="1"/>
          </p:nvPr>
        </p:nvSpPr>
        <p:spPr/>
        <p:txBody>
          <a:bodyPr>
            <a:normAutofit/>
          </a:bodyPr>
          <a:lstStyle/>
          <a:p>
            <a:r>
              <a:rPr lang="en-US" dirty="0"/>
              <a:t>X.4. It represents women who are fifty-five and older. X.4 = 1 if the patient is female and fifty-five or older. X.4 = 0 if the patient is male or the patient is female but younger than fifty-five. This variable was </a:t>
            </a:r>
            <a:r>
              <a:rPr lang="en-US" b="1" i="1" dirty="0">
                <a:solidFill>
                  <a:srgbClr val="FF0000"/>
                </a:solidFill>
              </a:rPr>
              <a:t>engineered</a:t>
            </a:r>
            <a:endParaRPr lang="en-US" dirty="0"/>
          </a:p>
          <a:p>
            <a:r>
              <a:rPr lang="en-US" dirty="0"/>
              <a:t>X.5 and is the patient’s body mass index</a:t>
            </a:r>
          </a:p>
          <a:p>
            <a:r>
              <a:rPr lang="en-US" dirty="0"/>
              <a:t>X.6 indicates if the patient is diabetic or not. X.6 = 1 if the patient is diabetic. X.6 = 0 if they are not</a:t>
            </a:r>
          </a:p>
          <a:p>
            <a:r>
              <a:rPr lang="en-US" dirty="0"/>
              <a:t>X.7 represents the number of cigarettes smoked by the patient per day on average</a:t>
            </a:r>
          </a:p>
        </p:txBody>
      </p:sp>
    </p:spTree>
    <p:extLst>
      <p:ext uri="{BB962C8B-B14F-4D97-AF65-F5344CB8AC3E}">
        <p14:creationId xmlns:p14="http://schemas.microsoft.com/office/powerpoint/2010/main" val="3104493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F0904-60A7-4F63-AA65-79C2304575C5}"/>
              </a:ext>
            </a:extLst>
          </p:cNvPr>
          <p:cNvSpPr>
            <a:spLocks noGrp="1"/>
          </p:cNvSpPr>
          <p:nvPr>
            <p:ph type="title"/>
          </p:nvPr>
        </p:nvSpPr>
        <p:spPr/>
        <p:txBody>
          <a:bodyPr/>
          <a:lstStyle/>
          <a:p>
            <a:pPr algn="ctr"/>
            <a:r>
              <a:rPr lang="en-US" dirty="0">
                <a:solidFill>
                  <a:schemeClr val="accent1">
                    <a:lumMod val="75000"/>
                  </a:schemeClr>
                </a:solidFill>
              </a:rPr>
              <a:t>Project Results: The Independent Variables</a:t>
            </a:r>
          </a:p>
        </p:txBody>
      </p:sp>
      <p:sp>
        <p:nvSpPr>
          <p:cNvPr id="3" name="Content Placeholder 2">
            <a:extLst>
              <a:ext uri="{FF2B5EF4-FFF2-40B4-BE49-F238E27FC236}">
                <a16:creationId xmlns:a16="http://schemas.microsoft.com/office/drawing/2014/main" id="{F4496249-DA2C-4FD0-9F5E-76E9A0A723E9}"/>
              </a:ext>
            </a:extLst>
          </p:cNvPr>
          <p:cNvSpPr>
            <a:spLocks noGrp="1"/>
          </p:cNvSpPr>
          <p:nvPr>
            <p:ph idx="1"/>
          </p:nvPr>
        </p:nvSpPr>
        <p:spPr/>
        <p:txBody>
          <a:bodyPr/>
          <a:lstStyle/>
          <a:p>
            <a:r>
              <a:rPr lang="en-US" dirty="0"/>
              <a:t>X.8 indicates the smoking status of the patient. X.8 = 1 if the patient is a current smoker. X.8 = 0 otherwise. It represents the act of smoking. </a:t>
            </a:r>
            <a:r>
              <a:rPr lang="en-US" b="1" i="1" dirty="0">
                <a:solidFill>
                  <a:srgbClr val="FF0000"/>
                </a:solidFill>
              </a:rPr>
              <a:t>NOT</a:t>
            </a:r>
            <a:r>
              <a:rPr lang="en-US" dirty="0"/>
              <a:t> how many cigarettes the patient smokes</a:t>
            </a:r>
          </a:p>
          <a:p>
            <a:r>
              <a:rPr lang="en-US" dirty="0"/>
              <a:t>X.9 is the patient’s systolic blood pressure </a:t>
            </a:r>
          </a:p>
          <a:p>
            <a:r>
              <a:rPr lang="en-US" dirty="0"/>
              <a:t>X.10 indicates if the patient previously had hypertension. X.10 = 1 if they did. X.10 = 0 otherwise</a:t>
            </a:r>
          </a:p>
          <a:p>
            <a:r>
              <a:rPr lang="en-US" dirty="0"/>
              <a:t>X.11 is the patient’s total cholesterol level</a:t>
            </a:r>
          </a:p>
          <a:p>
            <a:r>
              <a:rPr lang="en-US" dirty="0"/>
              <a:t>X.12 indicates if the patient previously had a stroke or not. X.12 = 1 if they did. X.12 = 0 if they didn’t   </a:t>
            </a:r>
          </a:p>
        </p:txBody>
      </p:sp>
    </p:spTree>
    <p:extLst>
      <p:ext uri="{BB962C8B-B14F-4D97-AF65-F5344CB8AC3E}">
        <p14:creationId xmlns:p14="http://schemas.microsoft.com/office/powerpoint/2010/main" val="3167605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F385B-6EA7-481D-ACA4-0B056992DB4D}"/>
              </a:ext>
            </a:extLst>
          </p:cNvPr>
          <p:cNvSpPr>
            <a:spLocks noGrp="1"/>
          </p:cNvSpPr>
          <p:nvPr>
            <p:ph type="title"/>
          </p:nvPr>
        </p:nvSpPr>
        <p:spPr/>
        <p:txBody>
          <a:bodyPr/>
          <a:lstStyle/>
          <a:p>
            <a:pPr algn="ctr"/>
            <a:r>
              <a:rPr lang="en-US" dirty="0">
                <a:solidFill>
                  <a:schemeClr val="accent1">
                    <a:lumMod val="75000"/>
                  </a:schemeClr>
                </a:solidFill>
              </a:rPr>
              <a:t>Project Results: The Model</a:t>
            </a:r>
          </a:p>
        </p:txBody>
      </p:sp>
      <p:sp>
        <p:nvSpPr>
          <p:cNvPr id="3" name="Content Placeholder 2">
            <a:extLst>
              <a:ext uri="{FF2B5EF4-FFF2-40B4-BE49-F238E27FC236}">
                <a16:creationId xmlns:a16="http://schemas.microsoft.com/office/drawing/2014/main" id="{FE275AA2-BC60-49CE-B1F0-CA92516743B6}"/>
              </a:ext>
            </a:extLst>
          </p:cNvPr>
          <p:cNvSpPr>
            <a:spLocks noGrp="1"/>
          </p:cNvSpPr>
          <p:nvPr>
            <p:ph idx="1"/>
          </p:nvPr>
        </p:nvSpPr>
        <p:spPr/>
        <p:txBody>
          <a:bodyPr/>
          <a:lstStyle/>
          <a:p>
            <a:pPr marL="0" indent="0">
              <a:buNone/>
            </a:pPr>
            <a:endParaRPr lang="en-US" dirty="0"/>
          </a:p>
          <a:p>
            <a:r>
              <a:rPr lang="en-US" dirty="0"/>
              <a:t>The model we obtained and use for predictions is </a:t>
            </a:r>
          </a:p>
        </p:txBody>
      </p:sp>
      <p:pic>
        <p:nvPicPr>
          <p:cNvPr id="5" name="Picture 4">
            <a:extLst>
              <a:ext uri="{FF2B5EF4-FFF2-40B4-BE49-F238E27FC236}">
                <a16:creationId xmlns:a16="http://schemas.microsoft.com/office/drawing/2014/main" id="{A2594224-DB6E-4A08-A468-E1E21D0E38B1}"/>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838200" y="3336234"/>
            <a:ext cx="10269867" cy="1796267"/>
          </a:xfrm>
          <a:prstGeom prst="rect">
            <a:avLst/>
          </a:prstGeom>
        </p:spPr>
      </p:pic>
    </p:spTree>
    <p:extLst>
      <p:ext uri="{BB962C8B-B14F-4D97-AF65-F5344CB8AC3E}">
        <p14:creationId xmlns:p14="http://schemas.microsoft.com/office/powerpoint/2010/main" val="2254199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B160A-D4DF-4462-87DF-B1636A25505B}"/>
              </a:ext>
            </a:extLst>
          </p:cNvPr>
          <p:cNvSpPr>
            <a:spLocks noGrp="1"/>
          </p:cNvSpPr>
          <p:nvPr>
            <p:ph type="title"/>
          </p:nvPr>
        </p:nvSpPr>
        <p:spPr/>
        <p:txBody>
          <a:bodyPr/>
          <a:lstStyle/>
          <a:p>
            <a:pPr algn="ctr"/>
            <a:r>
              <a:rPr lang="en-US" dirty="0">
                <a:solidFill>
                  <a:schemeClr val="accent1">
                    <a:lumMod val="75000"/>
                  </a:schemeClr>
                </a:solidFill>
              </a:rPr>
              <a:t>Project Results: A Prediction </a:t>
            </a:r>
          </a:p>
        </p:txBody>
      </p:sp>
      <p:sp>
        <p:nvSpPr>
          <p:cNvPr id="3" name="Content Placeholder 2">
            <a:extLst>
              <a:ext uri="{FF2B5EF4-FFF2-40B4-BE49-F238E27FC236}">
                <a16:creationId xmlns:a16="http://schemas.microsoft.com/office/drawing/2014/main" id="{70AD889B-8932-41DA-85E5-20A9E79AD6A3}"/>
              </a:ext>
            </a:extLst>
          </p:cNvPr>
          <p:cNvSpPr>
            <a:spLocks noGrp="1"/>
          </p:cNvSpPr>
          <p:nvPr>
            <p:ph idx="1"/>
          </p:nvPr>
        </p:nvSpPr>
        <p:spPr/>
        <p:txBody>
          <a:bodyPr/>
          <a:lstStyle/>
          <a:p>
            <a:endParaRPr lang="en-US" dirty="0"/>
          </a:p>
          <a:p>
            <a:r>
              <a:rPr lang="en-US" dirty="0"/>
              <a:t>In the conclusion of our project, we use the model to determine if a fifty-year-old male who has a body mass index of 30, is diabetic, smokes 20 cigarettes per day on average, has a systolic blood pressure reading of 150, has a history of stroke, is hypertensive and total cholesterol level of 128. Plugging these values in to the model yields </a:t>
            </a:r>
          </a:p>
          <a:p>
            <a:endParaRPr lang="en-US" dirty="0"/>
          </a:p>
          <a:p>
            <a:pPr marL="0" indent="0">
              <a:buNone/>
            </a:pPr>
            <a:r>
              <a:rPr lang="en-US" dirty="0"/>
              <a:t> </a:t>
            </a:r>
          </a:p>
        </p:txBody>
      </p:sp>
      <p:pic>
        <p:nvPicPr>
          <p:cNvPr id="13" name="Picture 12">
            <a:extLst>
              <a:ext uri="{FF2B5EF4-FFF2-40B4-BE49-F238E27FC236}">
                <a16:creationId xmlns:a16="http://schemas.microsoft.com/office/drawing/2014/main" id="{BF88D88E-C3A2-46CB-823B-59D8793BB47C}"/>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838200" y="4515633"/>
            <a:ext cx="10180266" cy="1796267"/>
          </a:xfrm>
          <a:prstGeom prst="rect">
            <a:avLst/>
          </a:prstGeom>
        </p:spPr>
      </p:pic>
    </p:spTree>
    <p:extLst>
      <p:ext uri="{BB962C8B-B14F-4D97-AF65-F5344CB8AC3E}">
        <p14:creationId xmlns:p14="http://schemas.microsoft.com/office/powerpoint/2010/main" val="4133482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A5CCC-2DBA-400F-ABB3-573898B457BD}"/>
              </a:ext>
            </a:extLst>
          </p:cNvPr>
          <p:cNvSpPr>
            <a:spLocks noGrp="1"/>
          </p:cNvSpPr>
          <p:nvPr>
            <p:ph type="title"/>
          </p:nvPr>
        </p:nvSpPr>
        <p:spPr/>
        <p:txBody>
          <a:bodyPr/>
          <a:lstStyle/>
          <a:p>
            <a:pPr algn="ctr"/>
            <a:r>
              <a:rPr lang="en-US" dirty="0">
                <a:solidFill>
                  <a:schemeClr val="accent1">
                    <a:lumMod val="75000"/>
                  </a:schemeClr>
                </a:solidFill>
              </a:rPr>
              <a:t>Project Results: A Prediction</a:t>
            </a:r>
          </a:p>
        </p:txBody>
      </p:sp>
      <p:sp>
        <p:nvSpPr>
          <p:cNvPr id="3" name="Content Placeholder 2">
            <a:extLst>
              <a:ext uri="{FF2B5EF4-FFF2-40B4-BE49-F238E27FC236}">
                <a16:creationId xmlns:a16="http://schemas.microsoft.com/office/drawing/2014/main" id="{EFD96977-D59C-49D2-AD81-322DCC5262ED}"/>
              </a:ext>
            </a:extLst>
          </p:cNvPr>
          <p:cNvSpPr>
            <a:spLocks noGrp="1"/>
          </p:cNvSpPr>
          <p:nvPr>
            <p:ph idx="1"/>
          </p:nvPr>
        </p:nvSpPr>
        <p:spPr/>
        <p:txBody>
          <a:bodyPr/>
          <a:lstStyle/>
          <a:p>
            <a:endParaRPr lang="en-US" dirty="0"/>
          </a:p>
          <a:p>
            <a:r>
              <a:rPr lang="en-US" dirty="0"/>
              <a:t>The estimated logit model returns 0.241. Solving for </a:t>
            </a:r>
            <a:r>
              <a:rPr lang="en-US" b="1" i="1" dirty="0">
                <a:solidFill>
                  <a:srgbClr val="FF0000"/>
                </a:solidFill>
              </a:rPr>
              <a:t>p</a:t>
            </a:r>
            <a:r>
              <a:rPr lang="en-US" dirty="0"/>
              <a:t> we obtain</a:t>
            </a:r>
          </a:p>
          <a:p>
            <a:endParaRPr lang="en-US" dirty="0"/>
          </a:p>
        </p:txBody>
      </p:sp>
      <p:pic>
        <p:nvPicPr>
          <p:cNvPr id="7" name="Picture 6">
            <a:extLst>
              <a:ext uri="{FF2B5EF4-FFF2-40B4-BE49-F238E27FC236}">
                <a16:creationId xmlns:a16="http://schemas.microsoft.com/office/drawing/2014/main" id="{740288E0-74E9-4539-91AE-FBAD2A7D4DFC}"/>
              </a:ext>
            </a:extLst>
          </p:cNvPr>
          <p:cNvPicPr>
            <a:picLocks noChangeAspect="1"/>
          </p:cNvPicPr>
          <p:nvPr>
            <p:custDataLst>
              <p:tags r:id="rId1"/>
            </p:custDataLst>
          </p:nvPr>
        </p:nvPicPr>
        <p:blipFill>
          <a:blip r:embed="rId5">
            <a:extLst>
              <a:ext uri="{28A0092B-C50C-407E-A947-70E740481C1C}">
                <a14:useLocalDpi xmlns:a14="http://schemas.microsoft.com/office/drawing/2010/main" val="0"/>
              </a:ext>
            </a:extLst>
          </a:blip>
          <a:stretch>
            <a:fillRect/>
          </a:stretch>
        </p:blipFill>
        <p:spPr>
          <a:xfrm>
            <a:off x="4898888" y="3031133"/>
            <a:ext cx="2082133" cy="795733"/>
          </a:xfrm>
          <a:prstGeom prst="rect">
            <a:avLst/>
          </a:prstGeom>
        </p:spPr>
      </p:pic>
      <p:pic>
        <p:nvPicPr>
          <p:cNvPr id="15" name="Picture 14">
            <a:extLst>
              <a:ext uri="{FF2B5EF4-FFF2-40B4-BE49-F238E27FC236}">
                <a16:creationId xmlns:a16="http://schemas.microsoft.com/office/drawing/2014/main" id="{EB54E60B-9ED3-424E-B0D4-2E41B0B2EFAC}"/>
              </a:ext>
            </a:extLst>
          </p:cNvPr>
          <p:cNvPicPr>
            <a:picLocks noChangeAspect="1"/>
          </p:cNvPicPr>
          <p:nvPr>
            <p:custDataLst>
              <p:tags r:id="rId2"/>
            </p:custDataLst>
          </p:nvPr>
        </p:nvPicPr>
        <p:blipFill>
          <a:blip r:embed="rId6">
            <a:extLst>
              <a:ext uri="{28A0092B-C50C-407E-A947-70E740481C1C}">
                <a14:useLocalDpi xmlns:a14="http://schemas.microsoft.com/office/drawing/2010/main" val="0"/>
              </a:ext>
            </a:extLst>
          </a:blip>
          <a:stretch>
            <a:fillRect/>
          </a:stretch>
        </p:blipFill>
        <p:spPr>
          <a:xfrm>
            <a:off x="4635421" y="4290530"/>
            <a:ext cx="2894932" cy="381867"/>
          </a:xfrm>
          <a:prstGeom prst="rect">
            <a:avLst/>
          </a:prstGeom>
        </p:spPr>
      </p:pic>
      <p:pic>
        <p:nvPicPr>
          <p:cNvPr id="13" name="Picture 12">
            <a:extLst>
              <a:ext uri="{FF2B5EF4-FFF2-40B4-BE49-F238E27FC236}">
                <a16:creationId xmlns:a16="http://schemas.microsoft.com/office/drawing/2014/main" id="{65D9511F-A528-42A8-B8D0-9DA26FF238B2}"/>
              </a:ext>
            </a:extLst>
          </p:cNvPr>
          <p:cNvPicPr>
            <a:picLocks noChangeAspect="1"/>
          </p:cNvPicPr>
          <p:nvPr>
            <p:custDataLst>
              <p:tags r:id="rId3"/>
            </p:custDataLst>
          </p:nvPr>
        </p:nvPicPr>
        <p:blipFill>
          <a:blip r:embed="rId7">
            <a:extLst>
              <a:ext uri="{28A0092B-C50C-407E-A947-70E740481C1C}">
                <a14:useLocalDpi xmlns:a14="http://schemas.microsoft.com/office/drawing/2010/main" val="0"/>
              </a:ext>
            </a:extLst>
          </a:blip>
          <a:stretch>
            <a:fillRect/>
          </a:stretch>
        </p:blipFill>
        <p:spPr>
          <a:xfrm>
            <a:off x="4635421" y="5032374"/>
            <a:ext cx="2146133" cy="808533"/>
          </a:xfrm>
          <a:prstGeom prst="rect">
            <a:avLst/>
          </a:prstGeom>
        </p:spPr>
      </p:pic>
    </p:spTree>
    <p:extLst>
      <p:ext uri="{BB962C8B-B14F-4D97-AF65-F5344CB8AC3E}">
        <p14:creationId xmlns:p14="http://schemas.microsoft.com/office/powerpoint/2010/main" val="3889407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F78E5-7E9D-4407-BE20-DBB7E5BEE3F1}"/>
              </a:ext>
            </a:extLst>
          </p:cNvPr>
          <p:cNvSpPr>
            <a:spLocks noGrp="1"/>
          </p:cNvSpPr>
          <p:nvPr>
            <p:ph type="title"/>
          </p:nvPr>
        </p:nvSpPr>
        <p:spPr/>
        <p:txBody>
          <a:bodyPr/>
          <a:lstStyle/>
          <a:p>
            <a:pPr algn="ctr"/>
            <a:r>
              <a:rPr lang="en-US" dirty="0">
                <a:solidFill>
                  <a:schemeClr val="accent1">
                    <a:lumMod val="75000"/>
                  </a:schemeClr>
                </a:solidFill>
              </a:rPr>
              <a:t>Project Results: A Prediction</a:t>
            </a:r>
          </a:p>
        </p:txBody>
      </p:sp>
      <p:sp>
        <p:nvSpPr>
          <p:cNvPr id="3" name="Content Placeholder 2">
            <a:extLst>
              <a:ext uri="{FF2B5EF4-FFF2-40B4-BE49-F238E27FC236}">
                <a16:creationId xmlns:a16="http://schemas.microsoft.com/office/drawing/2014/main" id="{CA5AEFA7-B791-4E97-BB98-E7D3CEB577E6}"/>
              </a:ext>
            </a:extLst>
          </p:cNvPr>
          <p:cNvSpPr>
            <a:spLocks noGrp="1"/>
          </p:cNvSpPr>
          <p:nvPr>
            <p:ph idx="1"/>
          </p:nvPr>
        </p:nvSpPr>
        <p:spPr/>
        <p:txBody>
          <a:bodyPr/>
          <a:lstStyle/>
          <a:p>
            <a:endParaRPr lang="en-US" dirty="0"/>
          </a:p>
          <a:p>
            <a:r>
              <a:rPr lang="en-US" dirty="0"/>
              <a:t>Which translates to a 56.0% chance the patient will suffer from fatal or nonfatal CHD. </a:t>
            </a:r>
          </a:p>
          <a:p>
            <a:endParaRPr lang="en-US" dirty="0"/>
          </a:p>
          <a:p>
            <a:r>
              <a:rPr lang="en-US" dirty="0"/>
              <a:t>This probability was significantly higher than the threshold value of </a:t>
            </a:r>
            <a:r>
              <a:rPr lang="en-US" b="1" i="1" dirty="0">
                <a:solidFill>
                  <a:srgbClr val="FF0000"/>
                </a:solidFill>
              </a:rPr>
              <a:t>c </a:t>
            </a:r>
            <a:r>
              <a:rPr lang="en-US" dirty="0"/>
              <a:t>that we used. This </a:t>
            </a:r>
            <a:r>
              <a:rPr lang="en-US" b="1" i="1" dirty="0">
                <a:solidFill>
                  <a:srgbClr val="FF0000"/>
                </a:solidFill>
              </a:rPr>
              <a:t>c </a:t>
            </a:r>
            <a:r>
              <a:rPr lang="en-US" dirty="0"/>
              <a:t>optimized the accuracy of the model. Therefore, for this patient, it is highly likely he will develop CHD within the next years if he does not take or follow any risk </a:t>
            </a:r>
            <a:r>
              <a:rPr lang="en-US"/>
              <a:t>mitigation steps</a:t>
            </a:r>
            <a:r>
              <a:rPr lang="en-US">
                <a:solidFill>
                  <a:srgbClr val="FF0000"/>
                </a:solidFill>
              </a:rPr>
              <a:t> </a:t>
            </a:r>
            <a:endParaRPr lang="en-US" dirty="0"/>
          </a:p>
        </p:txBody>
      </p:sp>
    </p:spTree>
    <p:extLst>
      <p:ext uri="{BB962C8B-B14F-4D97-AF65-F5344CB8AC3E}">
        <p14:creationId xmlns:p14="http://schemas.microsoft.com/office/powerpoint/2010/main" val="195485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423D2-7B38-4CF3-90E2-DF79FA4DB9EC}"/>
              </a:ext>
            </a:extLst>
          </p:cNvPr>
          <p:cNvSpPr>
            <a:spLocks noGrp="1"/>
          </p:cNvSpPr>
          <p:nvPr>
            <p:ph type="title"/>
          </p:nvPr>
        </p:nvSpPr>
        <p:spPr/>
        <p:txBody>
          <a:bodyPr/>
          <a:lstStyle/>
          <a:p>
            <a:pPr algn="ctr"/>
            <a:r>
              <a:rPr lang="en-US" dirty="0">
                <a:solidFill>
                  <a:schemeClr val="accent1">
                    <a:lumMod val="75000"/>
                  </a:schemeClr>
                </a:solidFill>
              </a:rPr>
              <a:t>Introduction</a:t>
            </a:r>
          </a:p>
        </p:txBody>
      </p:sp>
      <p:sp>
        <p:nvSpPr>
          <p:cNvPr id="3" name="Content Placeholder 2">
            <a:extLst>
              <a:ext uri="{FF2B5EF4-FFF2-40B4-BE49-F238E27FC236}">
                <a16:creationId xmlns:a16="http://schemas.microsoft.com/office/drawing/2014/main" id="{3C80539A-132A-4F6C-B721-4E98BC10A5A2}"/>
              </a:ext>
            </a:extLst>
          </p:cNvPr>
          <p:cNvSpPr>
            <a:spLocks noGrp="1"/>
          </p:cNvSpPr>
          <p:nvPr>
            <p:ph idx="1"/>
          </p:nvPr>
        </p:nvSpPr>
        <p:spPr/>
        <p:txBody>
          <a:bodyPr>
            <a:normAutofit lnSpcReduction="10000"/>
          </a:bodyPr>
          <a:lstStyle/>
          <a:p>
            <a:endParaRPr lang="en-US" dirty="0"/>
          </a:p>
          <a:p>
            <a:r>
              <a:rPr lang="en-US" dirty="0"/>
              <a:t>The occurrence of Y = 1 usually represents the event of </a:t>
            </a:r>
            <a:r>
              <a:rPr lang="en-US" b="1" i="1" dirty="0">
                <a:solidFill>
                  <a:srgbClr val="FF0000"/>
                </a:solidFill>
              </a:rPr>
              <a:t>success </a:t>
            </a:r>
            <a:r>
              <a:rPr lang="en-US" dirty="0"/>
              <a:t>in some process/phenomena the modeler is studying</a:t>
            </a:r>
          </a:p>
          <a:p>
            <a:endParaRPr lang="en-US" dirty="0"/>
          </a:p>
          <a:p>
            <a:r>
              <a:rPr lang="en-US" dirty="0"/>
              <a:t>On the other hand, the occurrence of Y = 0 usually represents the event of </a:t>
            </a:r>
            <a:r>
              <a:rPr lang="en-US" b="1" i="1" dirty="0">
                <a:solidFill>
                  <a:srgbClr val="FF0000"/>
                </a:solidFill>
              </a:rPr>
              <a:t>failure</a:t>
            </a:r>
            <a:r>
              <a:rPr lang="en-US" dirty="0"/>
              <a:t> in the same process/phenomena the modeler studying</a:t>
            </a:r>
          </a:p>
          <a:p>
            <a:endParaRPr lang="en-US" dirty="0"/>
          </a:p>
          <a:p>
            <a:r>
              <a:rPr lang="en-US" dirty="0"/>
              <a:t>One can think of Y = 1 as a “success” response and Y = 0 as a “failure” response</a:t>
            </a:r>
          </a:p>
        </p:txBody>
      </p:sp>
    </p:spTree>
    <p:extLst>
      <p:ext uri="{BB962C8B-B14F-4D97-AF65-F5344CB8AC3E}">
        <p14:creationId xmlns:p14="http://schemas.microsoft.com/office/powerpoint/2010/main" val="3158190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9BCA5-FD18-465D-9B31-4D64DACF4B40}"/>
              </a:ext>
            </a:extLst>
          </p:cNvPr>
          <p:cNvSpPr>
            <a:spLocks noGrp="1"/>
          </p:cNvSpPr>
          <p:nvPr>
            <p:ph type="title"/>
          </p:nvPr>
        </p:nvSpPr>
        <p:spPr/>
        <p:txBody>
          <a:bodyPr/>
          <a:lstStyle/>
          <a:p>
            <a:pPr algn="ctr"/>
            <a:r>
              <a:rPr lang="en-US" dirty="0">
                <a:solidFill>
                  <a:schemeClr val="accent1">
                    <a:lumMod val="75000"/>
                  </a:schemeClr>
                </a:solidFill>
              </a:rPr>
              <a:t>Introduction to Logistic Regression </a:t>
            </a:r>
          </a:p>
        </p:txBody>
      </p:sp>
      <p:sp>
        <p:nvSpPr>
          <p:cNvPr id="3" name="Content Placeholder 2">
            <a:extLst>
              <a:ext uri="{FF2B5EF4-FFF2-40B4-BE49-F238E27FC236}">
                <a16:creationId xmlns:a16="http://schemas.microsoft.com/office/drawing/2014/main" id="{5B17F372-3868-4255-8373-4FC8EC387837}"/>
              </a:ext>
            </a:extLst>
          </p:cNvPr>
          <p:cNvSpPr>
            <a:spLocks noGrp="1"/>
          </p:cNvSpPr>
          <p:nvPr>
            <p:ph idx="1"/>
          </p:nvPr>
        </p:nvSpPr>
        <p:spPr/>
        <p:txBody>
          <a:bodyPr/>
          <a:lstStyle/>
          <a:p>
            <a:endParaRPr lang="en-US" dirty="0"/>
          </a:p>
          <a:p>
            <a:r>
              <a:rPr lang="en-US" dirty="0"/>
              <a:t>The logistic regression model is </a:t>
            </a:r>
            <a:r>
              <a:rPr lang="en-US" b="1" i="1" dirty="0">
                <a:solidFill>
                  <a:srgbClr val="FF0000"/>
                </a:solidFill>
              </a:rPr>
              <a:t>similar </a:t>
            </a:r>
            <a:r>
              <a:rPr lang="en-US" dirty="0"/>
              <a:t>to the linear regression</a:t>
            </a:r>
          </a:p>
          <a:p>
            <a:endParaRPr lang="en-US" dirty="0"/>
          </a:p>
          <a:p>
            <a:r>
              <a:rPr lang="en-US" dirty="0"/>
              <a:t>The </a:t>
            </a:r>
            <a:r>
              <a:rPr lang="en-US" b="1" i="1" dirty="0">
                <a:solidFill>
                  <a:srgbClr val="FF0000"/>
                </a:solidFill>
              </a:rPr>
              <a:t>difference</a:t>
            </a:r>
            <a:r>
              <a:rPr lang="en-US" dirty="0">
                <a:solidFill>
                  <a:srgbClr val="FF0000"/>
                </a:solidFill>
              </a:rPr>
              <a:t> </a:t>
            </a:r>
            <a:r>
              <a:rPr lang="en-US" dirty="0"/>
              <a:t>between models is mainly the modeling objective. </a:t>
            </a:r>
          </a:p>
          <a:p>
            <a:endParaRPr lang="en-US" dirty="0"/>
          </a:p>
          <a:p>
            <a:r>
              <a:rPr lang="en-US" dirty="0"/>
              <a:t>Linear regression is used to model an </a:t>
            </a:r>
            <a:r>
              <a:rPr lang="en-US" b="1" i="1" dirty="0">
                <a:solidFill>
                  <a:srgbClr val="FF0000"/>
                </a:solidFill>
              </a:rPr>
              <a:t>unbounded </a:t>
            </a:r>
            <a:r>
              <a:rPr lang="en-US" dirty="0"/>
              <a:t>continuous dependent variable whereas the logistic regression model attempts to model a dependent variable that contains categories</a:t>
            </a:r>
          </a:p>
        </p:txBody>
      </p:sp>
    </p:spTree>
    <p:extLst>
      <p:ext uri="{BB962C8B-B14F-4D97-AF65-F5344CB8AC3E}">
        <p14:creationId xmlns:p14="http://schemas.microsoft.com/office/powerpoint/2010/main" val="3781844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6198E-53EE-48FD-8C9F-8C0B94098F4C}"/>
              </a:ext>
            </a:extLst>
          </p:cNvPr>
          <p:cNvSpPr>
            <a:spLocks noGrp="1"/>
          </p:cNvSpPr>
          <p:nvPr>
            <p:ph type="title"/>
          </p:nvPr>
        </p:nvSpPr>
        <p:spPr/>
        <p:txBody>
          <a:bodyPr/>
          <a:lstStyle/>
          <a:p>
            <a:pPr algn="ctr"/>
            <a:r>
              <a:rPr lang="en-US" dirty="0">
                <a:solidFill>
                  <a:schemeClr val="accent1">
                    <a:lumMod val="75000"/>
                  </a:schemeClr>
                </a:solidFill>
              </a:rPr>
              <a:t>Introduction to Logistic Regression </a:t>
            </a:r>
          </a:p>
        </p:txBody>
      </p:sp>
      <p:sp>
        <p:nvSpPr>
          <p:cNvPr id="3" name="Content Placeholder 2">
            <a:extLst>
              <a:ext uri="{FF2B5EF4-FFF2-40B4-BE49-F238E27FC236}">
                <a16:creationId xmlns:a16="http://schemas.microsoft.com/office/drawing/2014/main" id="{A160D2A6-A8ED-45DB-8868-4F49CE11D13D}"/>
              </a:ext>
            </a:extLst>
          </p:cNvPr>
          <p:cNvSpPr>
            <a:spLocks noGrp="1"/>
          </p:cNvSpPr>
          <p:nvPr>
            <p:ph idx="1"/>
          </p:nvPr>
        </p:nvSpPr>
        <p:spPr/>
        <p:txBody>
          <a:bodyPr/>
          <a:lstStyle/>
          <a:p>
            <a:endParaRPr lang="en-US" dirty="0"/>
          </a:p>
          <a:p>
            <a:r>
              <a:rPr lang="en-US" dirty="0"/>
              <a:t>The dependent variable in linear regression is unbounded because it not constrained to some condition. It can take on any </a:t>
            </a:r>
            <a:r>
              <a:rPr lang="en-US" b="1" i="1" dirty="0">
                <a:solidFill>
                  <a:srgbClr val="FF0000"/>
                </a:solidFill>
              </a:rPr>
              <a:t>real value</a:t>
            </a:r>
            <a:r>
              <a:rPr lang="en-US" b="1" i="1" dirty="0"/>
              <a:t>. </a:t>
            </a:r>
          </a:p>
          <a:p>
            <a:endParaRPr lang="en-US" b="1" i="1" dirty="0"/>
          </a:p>
          <a:p>
            <a:r>
              <a:rPr lang="en-US" dirty="0"/>
              <a:t>When the dependent variable is qualitative, or Y is coded in binary, the objective is to </a:t>
            </a:r>
            <a:r>
              <a:rPr lang="en-US" b="1" i="1" dirty="0">
                <a:solidFill>
                  <a:srgbClr val="FF0000"/>
                </a:solidFill>
              </a:rPr>
              <a:t>estimate </a:t>
            </a:r>
            <a:r>
              <a:rPr lang="en-US" dirty="0"/>
              <a:t>the probability of Y = 1</a:t>
            </a:r>
          </a:p>
          <a:p>
            <a:endParaRPr lang="en-US" dirty="0"/>
          </a:p>
          <a:p>
            <a:r>
              <a:rPr lang="en-US" dirty="0"/>
              <a:t>Probability always lies in the interval (0,1) </a:t>
            </a:r>
          </a:p>
          <a:p>
            <a:endParaRPr lang="en-US" b="1" i="1" dirty="0"/>
          </a:p>
          <a:p>
            <a:endParaRPr lang="en-US" dirty="0"/>
          </a:p>
        </p:txBody>
      </p:sp>
    </p:spTree>
    <p:extLst>
      <p:ext uri="{BB962C8B-B14F-4D97-AF65-F5344CB8AC3E}">
        <p14:creationId xmlns:p14="http://schemas.microsoft.com/office/powerpoint/2010/main" val="2609435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1C9C4-00A2-49F7-9B82-A118A916E988}"/>
              </a:ext>
            </a:extLst>
          </p:cNvPr>
          <p:cNvSpPr>
            <a:spLocks noGrp="1"/>
          </p:cNvSpPr>
          <p:nvPr>
            <p:ph type="title"/>
          </p:nvPr>
        </p:nvSpPr>
        <p:spPr/>
        <p:txBody>
          <a:bodyPr/>
          <a:lstStyle/>
          <a:p>
            <a:pPr algn="ctr"/>
            <a:r>
              <a:rPr lang="en-US" dirty="0">
                <a:solidFill>
                  <a:schemeClr val="accent1">
                    <a:lumMod val="75000"/>
                  </a:schemeClr>
                </a:solidFill>
              </a:rPr>
              <a:t>Introduction to Logistic Regression</a:t>
            </a:r>
          </a:p>
        </p:txBody>
      </p:sp>
      <p:sp>
        <p:nvSpPr>
          <p:cNvPr id="3" name="Content Placeholder 2">
            <a:extLst>
              <a:ext uri="{FF2B5EF4-FFF2-40B4-BE49-F238E27FC236}">
                <a16:creationId xmlns:a16="http://schemas.microsoft.com/office/drawing/2014/main" id="{4D2D0823-C218-44FE-A49D-3A593A690F83}"/>
              </a:ext>
            </a:extLst>
          </p:cNvPr>
          <p:cNvSpPr>
            <a:spLocks noGrp="1"/>
          </p:cNvSpPr>
          <p:nvPr>
            <p:ph idx="1"/>
          </p:nvPr>
        </p:nvSpPr>
        <p:spPr/>
        <p:txBody>
          <a:bodyPr/>
          <a:lstStyle/>
          <a:p>
            <a:endParaRPr lang="en-US" dirty="0"/>
          </a:p>
          <a:p>
            <a:r>
              <a:rPr lang="en-US" dirty="0"/>
              <a:t>Since probability always lies in the interval (0,1), one can say that probability </a:t>
            </a:r>
            <a:r>
              <a:rPr lang="en-US" b="1" i="1" dirty="0">
                <a:solidFill>
                  <a:srgbClr val="FF0000"/>
                </a:solidFill>
              </a:rPr>
              <a:t>constrained </a:t>
            </a:r>
            <a:r>
              <a:rPr lang="en-US" dirty="0"/>
              <a:t>to the interval</a:t>
            </a:r>
          </a:p>
          <a:p>
            <a:endParaRPr lang="en-US" dirty="0"/>
          </a:p>
          <a:p>
            <a:r>
              <a:rPr lang="en-US" dirty="0"/>
              <a:t>In fact, the logistic regression model outputs </a:t>
            </a:r>
            <a:r>
              <a:rPr lang="en-US" b="1" i="1" dirty="0">
                <a:solidFill>
                  <a:srgbClr val="FF0000"/>
                </a:solidFill>
              </a:rPr>
              <a:t>conditional probabilities</a:t>
            </a:r>
            <a:endParaRPr lang="en-US" dirty="0">
              <a:solidFill>
                <a:srgbClr val="FF0000"/>
              </a:solidFill>
            </a:endParaRPr>
          </a:p>
          <a:p>
            <a:endParaRPr lang="en-US" dirty="0">
              <a:solidFill>
                <a:srgbClr val="FF0000"/>
              </a:solidFill>
            </a:endParaRPr>
          </a:p>
          <a:p>
            <a:r>
              <a:rPr lang="en-US" dirty="0"/>
              <a:t>The idea of conditional probability is like the </a:t>
            </a:r>
            <a:r>
              <a:rPr lang="en-US" b="1" i="1" dirty="0">
                <a:solidFill>
                  <a:srgbClr val="FF0000"/>
                </a:solidFill>
              </a:rPr>
              <a:t>conditional mean </a:t>
            </a:r>
            <a:r>
              <a:rPr lang="en-US" dirty="0"/>
              <a:t>that we explain in our “Machine Learning: Learning from Data Using Linear Regression” presentation    </a:t>
            </a:r>
          </a:p>
        </p:txBody>
      </p:sp>
    </p:spTree>
    <p:extLst>
      <p:ext uri="{BB962C8B-B14F-4D97-AF65-F5344CB8AC3E}">
        <p14:creationId xmlns:p14="http://schemas.microsoft.com/office/powerpoint/2010/main" val="1336354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D4B95-5E05-498E-8662-4194270D9E0F}"/>
              </a:ext>
            </a:extLst>
          </p:cNvPr>
          <p:cNvSpPr>
            <a:spLocks noGrp="1"/>
          </p:cNvSpPr>
          <p:nvPr>
            <p:ph type="title"/>
          </p:nvPr>
        </p:nvSpPr>
        <p:spPr/>
        <p:txBody>
          <a:bodyPr/>
          <a:lstStyle/>
          <a:p>
            <a:pPr algn="ctr"/>
            <a:r>
              <a:rPr lang="en-US" dirty="0">
                <a:solidFill>
                  <a:schemeClr val="tx2">
                    <a:lumMod val="75000"/>
                  </a:schemeClr>
                </a:solidFill>
              </a:rPr>
              <a:t>Introduction to Logistic Regression</a:t>
            </a:r>
          </a:p>
        </p:txBody>
      </p:sp>
      <p:sp>
        <p:nvSpPr>
          <p:cNvPr id="3" name="Content Placeholder 2">
            <a:extLst>
              <a:ext uri="{FF2B5EF4-FFF2-40B4-BE49-F238E27FC236}">
                <a16:creationId xmlns:a16="http://schemas.microsoft.com/office/drawing/2014/main" id="{783FEA62-8744-4319-ACED-7D0A597D9624}"/>
              </a:ext>
            </a:extLst>
          </p:cNvPr>
          <p:cNvSpPr>
            <a:spLocks noGrp="1"/>
          </p:cNvSpPr>
          <p:nvPr>
            <p:ph idx="1"/>
          </p:nvPr>
        </p:nvSpPr>
        <p:spPr/>
        <p:txBody>
          <a:bodyPr/>
          <a:lstStyle/>
          <a:p>
            <a:endParaRPr lang="en-US" dirty="0"/>
          </a:p>
          <a:p>
            <a:r>
              <a:rPr lang="en-US" dirty="0"/>
              <a:t>The </a:t>
            </a:r>
            <a:r>
              <a:rPr lang="en-US" b="1" i="1" dirty="0">
                <a:solidFill>
                  <a:srgbClr val="FF0000"/>
                </a:solidFill>
              </a:rPr>
              <a:t>logit</a:t>
            </a:r>
            <a:r>
              <a:rPr lang="en-US" dirty="0"/>
              <a:t> form of the logistic regression model is</a:t>
            </a:r>
          </a:p>
          <a:p>
            <a:endParaRPr lang="en-US" dirty="0"/>
          </a:p>
          <a:p>
            <a:pPr marL="0" indent="0">
              <a:buNone/>
            </a:pPr>
            <a:endParaRPr lang="en-US" dirty="0"/>
          </a:p>
          <a:p>
            <a:endParaRPr lang="en-US" dirty="0"/>
          </a:p>
          <a:p>
            <a:r>
              <a:rPr lang="en-US" dirty="0"/>
              <a:t> The </a:t>
            </a:r>
            <a:r>
              <a:rPr lang="en-US" b="1" i="1" dirty="0">
                <a:solidFill>
                  <a:srgbClr val="FF0000"/>
                </a:solidFill>
              </a:rPr>
              <a:t>logit</a:t>
            </a:r>
            <a:r>
              <a:rPr lang="en-US" dirty="0"/>
              <a:t> form of the multinomial logistic regression model is</a:t>
            </a:r>
          </a:p>
          <a:p>
            <a:pPr marL="0" indent="0">
              <a:buNone/>
            </a:pPr>
            <a:endParaRPr lang="en-US" dirty="0"/>
          </a:p>
          <a:p>
            <a:pPr marL="0" indent="0">
              <a:buNone/>
            </a:pPr>
            <a:r>
              <a:rPr lang="en-US" dirty="0"/>
              <a:t> </a:t>
            </a:r>
          </a:p>
        </p:txBody>
      </p:sp>
      <p:pic>
        <p:nvPicPr>
          <p:cNvPr id="9" name="Picture 8">
            <a:extLst>
              <a:ext uri="{FF2B5EF4-FFF2-40B4-BE49-F238E27FC236}">
                <a16:creationId xmlns:a16="http://schemas.microsoft.com/office/drawing/2014/main" id="{5AEF1051-E3C2-46B2-9E1C-7FF16747B279}"/>
              </a:ext>
            </a:extLst>
          </p:cNvPr>
          <p:cNvPicPr>
            <a:picLocks noChangeAspect="1"/>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4248533" y="3295161"/>
            <a:ext cx="3694934" cy="706133"/>
          </a:xfrm>
          <a:prstGeom prst="rect">
            <a:avLst/>
          </a:prstGeom>
        </p:spPr>
      </p:pic>
      <p:pic>
        <p:nvPicPr>
          <p:cNvPr id="15" name="Picture 14">
            <a:extLst>
              <a:ext uri="{FF2B5EF4-FFF2-40B4-BE49-F238E27FC236}">
                <a16:creationId xmlns:a16="http://schemas.microsoft.com/office/drawing/2014/main" id="{71B380FB-A884-4CEB-8071-2F7DE49B2E0F}"/>
              </a:ext>
            </a:extLst>
          </p:cNvPr>
          <p:cNvPicPr>
            <a:picLocks noChangeAspect="1"/>
          </p:cNvPicPr>
          <p:nvPr>
            <p:custDataLst>
              <p:tags r:id="rId2"/>
            </p:custDataLst>
          </p:nvPr>
        </p:nvPicPr>
        <p:blipFill>
          <a:blip r:embed="rId5">
            <a:extLst>
              <a:ext uri="{28A0092B-C50C-407E-A947-70E740481C1C}">
                <a14:useLocalDpi xmlns:a14="http://schemas.microsoft.com/office/drawing/2010/main" val="0"/>
              </a:ext>
            </a:extLst>
          </a:blip>
          <a:stretch>
            <a:fillRect/>
          </a:stretch>
        </p:blipFill>
        <p:spPr>
          <a:xfrm>
            <a:off x="2212266" y="5292696"/>
            <a:ext cx="7767467" cy="706134"/>
          </a:xfrm>
          <a:prstGeom prst="rect">
            <a:avLst/>
          </a:prstGeom>
        </p:spPr>
      </p:pic>
    </p:spTree>
    <p:extLst>
      <p:ext uri="{BB962C8B-B14F-4D97-AF65-F5344CB8AC3E}">
        <p14:creationId xmlns:p14="http://schemas.microsoft.com/office/powerpoint/2010/main" val="3599830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14F7A-8902-4453-864B-2E3FCF49B0A3}"/>
              </a:ext>
            </a:extLst>
          </p:cNvPr>
          <p:cNvSpPr>
            <a:spLocks noGrp="1"/>
          </p:cNvSpPr>
          <p:nvPr>
            <p:ph type="title"/>
          </p:nvPr>
        </p:nvSpPr>
        <p:spPr/>
        <p:txBody>
          <a:bodyPr/>
          <a:lstStyle/>
          <a:p>
            <a:pPr algn="ctr"/>
            <a:r>
              <a:rPr lang="en-US" dirty="0">
                <a:solidFill>
                  <a:schemeClr val="tx2">
                    <a:lumMod val="75000"/>
                  </a:schemeClr>
                </a:solidFill>
              </a:rPr>
              <a:t>Introduction to Logistic Regression</a:t>
            </a:r>
          </a:p>
        </p:txBody>
      </p:sp>
      <p:sp>
        <p:nvSpPr>
          <p:cNvPr id="3" name="Content Placeholder 2">
            <a:extLst>
              <a:ext uri="{FF2B5EF4-FFF2-40B4-BE49-F238E27FC236}">
                <a16:creationId xmlns:a16="http://schemas.microsoft.com/office/drawing/2014/main" id="{11BB2B0B-BD52-4066-9170-225EF653C3AC}"/>
              </a:ext>
            </a:extLst>
          </p:cNvPr>
          <p:cNvSpPr>
            <a:spLocks noGrp="1"/>
          </p:cNvSpPr>
          <p:nvPr>
            <p:ph idx="1"/>
          </p:nvPr>
        </p:nvSpPr>
        <p:spPr/>
        <p:txBody>
          <a:bodyPr/>
          <a:lstStyle/>
          <a:p>
            <a:endParaRPr lang="en-US" dirty="0"/>
          </a:p>
          <a:p>
            <a:r>
              <a:rPr lang="en-US" dirty="0"/>
              <a:t>To obtain the probability form of the model, we exponentiate both equations and solve for </a:t>
            </a:r>
            <a:r>
              <a:rPr lang="en-US" b="1" i="1" dirty="0">
                <a:solidFill>
                  <a:srgbClr val="FF0000"/>
                </a:solidFill>
              </a:rPr>
              <a:t>p </a:t>
            </a:r>
          </a:p>
          <a:p>
            <a:endParaRPr lang="en-US" b="1" i="1" dirty="0">
              <a:solidFill>
                <a:srgbClr val="FF0000"/>
              </a:solidFill>
            </a:endParaRPr>
          </a:p>
          <a:p>
            <a:r>
              <a:rPr lang="en-US" dirty="0"/>
              <a:t>The </a:t>
            </a:r>
            <a:r>
              <a:rPr lang="en-US" b="1" i="1" dirty="0">
                <a:solidFill>
                  <a:srgbClr val="FF0000"/>
                </a:solidFill>
              </a:rPr>
              <a:t>probability</a:t>
            </a:r>
            <a:r>
              <a:rPr lang="en-US" dirty="0"/>
              <a:t> form of the logistic regression model is </a:t>
            </a:r>
          </a:p>
        </p:txBody>
      </p:sp>
      <p:pic>
        <p:nvPicPr>
          <p:cNvPr id="7" name="Picture 6">
            <a:extLst>
              <a:ext uri="{FF2B5EF4-FFF2-40B4-BE49-F238E27FC236}">
                <a16:creationId xmlns:a16="http://schemas.microsoft.com/office/drawing/2014/main" id="{E9E62A3C-7D6C-4CD2-9823-C1A005E8A04D}"/>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4554330" y="4859130"/>
            <a:ext cx="2709334" cy="817067"/>
          </a:xfrm>
          <a:prstGeom prst="rect">
            <a:avLst/>
          </a:prstGeom>
        </p:spPr>
      </p:pic>
    </p:spTree>
    <p:extLst>
      <p:ext uri="{BB962C8B-B14F-4D97-AF65-F5344CB8AC3E}">
        <p14:creationId xmlns:p14="http://schemas.microsoft.com/office/powerpoint/2010/main" val="1685000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0AFCF-3F23-427C-8977-447CB702E69F}"/>
              </a:ext>
            </a:extLst>
          </p:cNvPr>
          <p:cNvSpPr>
            <a:spLocks noGrp="1"/>
          </p:cNvSpPr>
          <p:nvPr>
            <p:ph type="title"/>
          </p:nvPr>
        </p:nvSpPr>
        <p:spPr/>
        <p:txBody>
          <a:bodyPr/>
          <a:lstStyle/>
          <a:p>
            <a:pPr algn="ctr"/>
            <a:r>
              <a:rPr lang="en-US" dirty="0">
                <a:solidFill>
                  <a:schemeClr val="tx2">
                    <a:lumMod val="75000"/>
                  </a:schemeClr>
                </a:solidFill>
              </a:rPr>
              <a:t>Introduction to Logistic Regression</a:t>
            </a:r>
          </a:p>
        </p:txBody>
      </p:sp>
      <p:sp>
        <p:nvSpPr>
          <p:cNvPr id="3" name="Content Placeholder 2">
            <a:extLst>
              <a:ext uri="{FF2B5EF4-FFF2-40B4-BE49-F238E27FC236}">
                <a16:creationId xmlns:a16="http://schemas.microsoft.com/office/drawing/2014/main" id="{B8A95667-1DBE-4D18-9EC4-DF2EC93D8AB3}"/>
              </a:ext>
            </a:extLst>
          </p:cNvPr>
          <p:cNvSpPr>
            <a:spLocks noGrp="1"/>
          </p:cNvSpPr>
          <p:nvPr>
            <p:ph idx="1"/>
          </p:nvPr>
        </p:nvSpPr>
        <p:spPr/>
        <p:txBody>
          <a:bodyPr/>
          <a:lstStyle/>
          <a:p>
            <a:endParaRPr lang="en-US" dirty="0"/>
          </a:p>
          <a:p>
            <a:r>
              <a:rPr lang="en-US" dirty="0"/>
              <a:t>The </a:t>
            </a:r>
            <a:r>
              <a:rPr lang="en-US" b="1" i="1" dirty="0">
                <a:solidFill>
                  <a:srgbClr val="FF0000"/>
                </a:solidFill>
              </a:rPr>
              <a:t>probability </a:t>
            </a:r>
            <a:r>
              <a:rPr lang="en-US" dirty="0"/>
              <a:t>form of the multinomial logistic regression model is </a:t>
            </a:r>
          </a:p>
          <a:p>
            <a:endParaRPr lang="en-US" dirty="0"/>
          </a:p>
          <a:p>
            <a:endParaRPr lang="en-US" dirty="0"/>
          </a:p>
          <a:p>
            <a:endParaRPr lang="en-US" dirty="0"/>
          </a:p>
          <a:p>
            <a:r>
              <a:rPr lang="en-US" dirty="0"/>
              <a:t>We predict Y = 1 by using the probability form of the model. </a:t>
            </a:r>
            <a:r>
              <a:rPr lang="en-US" b="1" i="1" dirty="0">
                <a:solidFill>
                  <a:srgbClr val="FF0000"/>
                </a:solidFill>
              </a:rPr>
              <a:t>Remember, the probability form of the model outputs conditional probabilities</a:t>
            </a:r>
          </a:p>
          <a:p>
            <a:endParaRPr lang="en-US" dirty="0"/>
          </a:p>
        </p:txBody>
      </p:sp>
      <p:pic>
        <p:nvPicPr>
          <p:cNvPr id="13" name="Picture 12">
            <a:extLst>
              <a:ext uri="{FF2B5EF4-FFF2-40B4-BE49-F238E27FC236}">
                <a16:creationId xmlns:a16="http://schemas.microsoft.com/office/drawing/2014/main" id="{74891AE7-B70A-4744-BDAF-95D66A88B1ED}"/>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3202610" y="3184227"/>
            <a:ext cx="5433598" cy="817067"/>
          </a:xfrm>
          <a:prstGeom prst="rect">
            <a:avLst/>
          </a:prstGeom>
        </p:spPr>
      </p:pic>
    </p:spTree>
    <p:extLst>
      <p:ext uri="{BB962C8B-B14F-4D97-AF65-F5344CB8AC3E}">
        <p14:creationId xmlns:p14="http://schemas.microsoft.com/office/powerpoint/2010/main" val="19452238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UTPUTDPI" val="1200"/>
  <p:tag name="ORIGINALHEIGHT" val="248.219"/>
  <p:tag name="ORIGINALWIDTH" val="1298.838"/>
  <p:tag name="LATEXADDIN" val="\documentclass{article}&#10;\usepackage{amsmath}&#10;\pagestyle{empty}&#10;\begin{document}&#10;&#10;\begin{equation}&#10;\ln(\frac{p}{1 - p}) = \beta_0 + \beta_1*X &#10;\notag&#10;\end{equation}&#10;&#10;&#10;\end{document}"/>
  <p:tag name="IGUANATEXSIZE" val="28"/>
  <p:tag name="IGUANATEXCURSOR" val="141"/>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10.xml><?xml version="1.0" encoding="utf-8"?>
<p:tagLst xmlns:a="http://schemas.openxmlformats.org/drawingml/2006/main" xmlns:r="http://schemas.openxmlformats.org/officeDocument/2006/relationships" xmlns:p="http://schemas.openxmlformats.org/presentationml/2006/main">
  <p:tag name="OUTPUTDPI" val="1200"/>
  <p:tag name="ORIGINALHEIGHT" val="284.2145"/>
  <p:tag name="ORIGINALWIDTH" val="754.4056"/>
  <p:tag name="LATEXADDIN" val="\documentclass{article}&#10;\usepackage{amsmath}&#10;\pagestyle{empty}&#10;\begin{document}&#10;&#10;\begin{equation}&#10;\hat{p} = \frac{e^{0.241}}{1 + e^{0.241}}&#10;\notag&#10;\end{equation}&#10;&#10;&#10;\end{document}"/>
  <p:tag name="IGUANATEXSIZE" val="28"/>
  <p:tag name="IGUANATEXCURSOR" val="146"/>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2.xml><?xml version="1.0" encoding="utf-8"?>
<p:tagLst xmlns:a="http://schemas.openxmlformats.org/drawingml/2006/main" xmlns:r="http://schemas.openxmlformats.org/officeDocument/2006/relationships" xmlns:p="http://schemas.openxmlformats.org/presentationml/2006/main">
  <p:tag name="OUTPUTDPI" val="1200"/>
  <p:tag name="ORIGINALHEIGHT" val="248.219"/>
  <p:tag name="ORIGINALWIDTH" val="2730.409"/>
  <p:tag name="LATEXADDIN" val="\documentclass{article}&#10;\usepackage{amsmath}&#10;\pagestyle{empty}&#10;\begin{document}&#10;&#10;\begin{equation}&#10;\ln(\frac{p}{1 - p}) = \beta_0 + \beta_1*X_1 + \beta_2*X_2 + ... + \beta_n*X_n&#10;\notag&#10;\end{equation}&#10;&#10;&#10;\end{document}"/>
  <p:tag name="IGUANATEXSIZE" val="28"/>
  <p:tag name="IGUANATEXCURSOR" val="173"/>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3.xml><?xml version="1.0" encoding="utf-8"?>
<p:tagLst xmlns:a="http://schemas.openxmlformats.org/drawingml/2006/main" xmlns:r="http://schemas.openxmlformats.org/officeDocument/2006/relationships" xmlns:p="http://schemas.openxmlformats.org/presentationml/2006/main">
  <p:tag name="OUTPUTDPI" val="1200"/>
  <p:tag name="ORIGINALHEIGHT" val="287.2141"/>
  <p:tag name="ORIGINALWIDTH" val="952.3809"/>
  <p:tag name="LATEXADDIN" val="\documentclass{article}&#10;\usepackage{amsmath}&#10;\pagestyle{empty}&#10;\begin{document}&#10;&#10;\begin{equation}&#10;p = \frac{e^{\beta_0 + \beta_1*X}}{1 + e^{\beta_0 + \beta_1*X}}&#10;\notag&#10;\end{equation}&#10;&#10;&#10;\end{document}"/>
  <p:tag name="IGUANATEXSIZE" val="28"/>
  <p:tag name="IGUANATEXCURSOR" val="168"/>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4.xml><?xml version="1.0" encoding="utf-8"?>
<p:tagLst xmlns:a="http://schemas.openxmlformats.org/drawingml/2006/main" xmlns:r="http://schemas.openxmlformats.org/officeDocument/2006/relationships" xmlns:p="http://schemas.openxmlformats.org/presentationml/2006/main">
  <p:tag name="OUTPUTDPI" val="1200"/>
  <p:tag name="ORIGINALHEIGHT" val="287.2141"/>
  <p:tag name="ORIGINALWIDTH" val="1910.011"/>
  <p:tag name="LATEXADDIN" val="\documentclass{article}&#10;\usepackage{amsmath}&#10;\pagestyle{empty}&#10;\begin{document}&#10;&#10;\begin{equation}&#10;p = \frac{e^{\beta_0 + \beta_1*X_1 + \beta_2*X_2 + ... + \beta_n*X_n}}{1 + e^{\beta_0 + \beta_1*X_1 + \beta_2*X_2 + ... + \beta_n*X_n}}&#10;\notag&#10;\end{equation}&#10;&#10;&#10;\end{document}"/>
  <p:tag name="IGUANATEXSIZE" val="28"/>
  <p:tag name="IGUANATEXCURSOR" val="240"/>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5.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518.1852"/>
  <p:tag name="LATEXADDIN" val="\documentclass{article}&#10;\usepackage{amsmath}&#10;\pagestyle{empty}&#10;\begin{document}&#10;&#10;Pr(Y $\mid$ X)&#10;&#10;&#10;\end{document}"/>
  <p:tag name="IGUANATEXSIZE" val="28"/>
  <p:tag name="IGUANATEXCURSOR" val="92"/>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6.xml><?xml version="1.0" encoding="utf-8"?>
<p:tagLst xmlns:a="http://schemas.openxmlformats.org/drawingml/2006/main" xmlns:r="http://schemas.openxmlformats.org/officeDocument/2006/relationships" xmlns:p="http://schemas.openxmlformats.org/presentationml/2006/main">
  <p:tag name="OUTPUTDPI" val="1200"/>
  <p:tag name="ORIGINALHEIGHT" val="631.4211"/>
  <p:tag name="ORIGINALWIDTH" val="3610.049"/>
  <p:tag name="LATEXADDIN" val="\documentclass{article}&#10;\usepackage{amsmath}&#10;\pagestyle{empty}&#10;\begin{document}&#10;&#10;\begin{equation}&#10;\begin{split}&#10;ln(\frac{\hat{p}}{1 - \hat{p}}) = -7.652 + 0.355X.1 + 0.053X.2 + 0.361X.3 +  0.266X.4 \\ + \: 0.003X.5 + 0.713X.6 + 0.021X.7 + 0.047X.8 + 0.014X.9  \\&#10;+ \: 0.198X.10 + 0.002X.11 + 0.901X.12&#10;\end{split}&#10;\notag&#10;\end{equation}&#10;\end{document}"/>
  <p:tag name="IGUANATEXSIZE" val="28"/>
  <p:tag name="IGUANATEXCURSOR" val="335"/>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7.xml><?xml version="1.0" encoding="utf-8"?>
<p:tagLst xmlns:a="http://schemas.openxmlformats.org/drawingml/2006/main" xmlns:r="http://schemas.openxmlformats.org/officeDocument/2006/relationships" xmlns:p="http://schemas.openxmlformats.org/presentationml/2006/main">
  <p:tag name="OUTPUTDPI" val="1200"/>
  <p:tag name="ORIGINALHEIGHT" val="631.4211"/>
  <p:tag name="ORIGINALWIDTH" val="3578.553"/>
  <p:tag name="LATEXADDIN" val="\documentclass{article}&#10;\usepackage{amsmath}&#10;\pagestyle{empty}&#10;\begin{document}&#10;&#10;\begin{equation}&#10;\begin{split}&#10;ln(\frac{\hat{p}}{1 - \hat{p}}) = -7.652 + 0.355*1 + 0.053*50 + 0.361*1 +  0.266*0 \\ + \: 0.003*30 + 0.713*1 + 0.021*20 + 0.047*1 + 0.014*150 \\&#10;+ \: 0.198*0 + 0.002*128 + 0.901*1 &#10;\end{split}&#10;\notag&#10;\end{equation}&#10;\end{document}"/>
  <p:tag name="IGUANATEXSIZE" val="28"/>
  <p:tag name="IGUANATEXCURSOR" val="270"/>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8.xml><?xml version="1.0" encoding="utf-8"?>
<p:tagLst xmlns:a="http://schemas.openxmlformats.org/drawingml/2006/main" xmlns:r="http://schemas.openxmlformats.org/officeDocument/2006/relationships" xmlns:p="http://schemas.openxmlformats.org/presentationml/2006/main">
  <p:tag name="OUTPUTDPI" val="1200"/>
  <p:tag name="ORIGINALHEIGHT" val="279.715"/>
  <p:tag name="ORIGINALWIDTH" val="731.9085"/>
  <p:tag name="LATEXADDIN" val="\documentclass{article}&#10;\usepackage{amsmath}&#10;\pagestyle{empty}&#10;\begin{document}&#10;&#10;\begin{equation}&#10;\frac{\hat{p}}{1 - \hat{p}} = 0.241&#10;\notag &#10;\end{equation}&#10;&#10;&#10;\end{document}"/>
  <p:tag name="IGUANATEXSIZE" val="28"/>
  <p:tag name="IGUANATEXCURSOR" val="141"/>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9.xml><?xml version="1.0" encoding="utf-8"?>
<p:tagLst xmlns:a="http://schemas.openxmlformats.org/drawingml/2006/main" xmlns:r="http://schemas.openxmlformats.org/officeDocument/2006/relationships" xmlns:p="http://schemas.openxmlformats.org/presentationml/2006/main">
  <p:tag name="OUTPUTDPI" val="1200"/>
  <p:tag name="ORIGINALHEIGHT" val="134.2332"/>
  <p:tag name="ORIGINALWIDTH" val="1017.623"/>
  <p:tag name="LATEXADDIN" val="\documentclass{article}&#10;\usepackage{amsmath}&#10;\pagestyle{empty}&#10;\begin{document}&#10;&#10;\begin{equation}&#10;\hat{p} = e^{0.241} - \hat{p}e^{0.241}&#10;\notag&#10;\end{equation}&#10;&#10;&#10;\end{document}"/>
  <p:tag name="IGUANATEXSIZE" val="28"/>
  <p:tag name="IGUANATEXCURSOR" val="133"/>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TotalTime>
  <Words>1677</Words>
  <Application>Microsoft Office PowerPoint</Application>
  <PresentationFormat>Widescreen</PresentationFormat>
  <Paragraphs>152</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Machine Learning:   Using the Logistic Regression Model to Predict Coronary Heart Disease</vt:lpstr>
      <vt:lpstr>Introduction</vt:lpstr>
      <vt:lpstr>Introduction</vt:lpstr>
      <vt:lpstr>Introduction to Logistic Regression </vt:lpstr>
      <vt:lpstr>Introduction to Logistic Regression </vt:lpstr>
      <vt:lpstr>Introduction to Logistic Regression</vt:lpstr>
      <vt:lpstr>Introduction to Logistic Regression</vt:lpstr>
      <vt:lpstr>Introduction to Logistic Regression</vt:lpstr>
      <vt:lpstr>Introduction to Logistic Regression</vt:lpstr>
      <vt:lpstr>Introduction to Logistic Regression </vt:lpstr>
      <vt:lpstr>Introduction to Logistic Regression </vt:lpstr>
      <vt:lpstr>Brief Summary of Logistic Regression</vt:lpstr>
      <vt:lpstr>Project Results: Overview</vt:lpstr>
      <vt:lpstr>Project Results: Overview</vt:lpstr>
      <vt:lpstr>Project Results: Empirical Logit Plots</vt:lpstr>
      <vt:lpstr>Project Results: Empirical Logit Plots</vt:lpstr>
      <vt:lpstr>Project Results: Empirical Logit Plots</vt:lpstr>
      <vt:lpstr>Project Results: Empirical Logit Plots</vt:lpstr>
      <vt:lpstr>Project Results: Empirical Logit Plots</vt:lpstr>
      <vt:lpstr>Project Results: Major CHD Risk Factors</vt:lpstr>
      <vt:lpstr>Project Results: The Independent Variables</vt:lpstr>
      <vt:lpstr>Project Results: The Independent Variables</vt:lpstr>
      <vt:lpstr>Project Results: The Independent Variables</vt:lpstr>
      <vt:lpstr>Project Results: The Model</vt:lpstr>
      <vt:lpstr>Project Results: A Prediction </vt:lpstr>
      <vt:lpstr>Project Results: A Prediction</vt:lpstr>
      <vt:lpstr>Project Results: A Prediction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 WRIGHT</dc:creator>
  <cp:lastModifiedBy>VICTOR WRIGHT</cp:lastModifiedBy>
  <cp:revision>58</cp:revision>
  <dcterms:created xsi:type="dcterms:W3CDTF">2019-10-19T12:35:52Z</dcterms:created>
  <dcterms:modified xsi:type="dcterms:W3CDTF">2019-10-29T03:22:21Z</dcterms:modified>
</cp:coreProperties>
</file>